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55" r:id="rId5"/>
    <p:sldMasterId id="2147483698" r:id="rId6"/>
  </p:sldMasterIdLst>
  <p:notesMasterIdLst>
    <p:notesMasterId r:id="rId36"/>
  </p:notesMasterIdLst>
  <p:handoutMasterIdLst>
    <p:handoutMasterId r:id="rId37"/>
  </p:handoutMasterIdLst>
  <p:sldIdLst>
    <p:sldId id="650" r:id="rId7"/>
    <p:sldId id="616" r:id="rId8"/>
    <p:sldId id="599" r:id="rId9"/>
    <p:sldId id="640" r:id="rId10"/>
    <p:sldId id="637" r:id="rId11"/>
    <p:sldId id="639" r:id="rId12"/>
    <p:sldId id="618" r:id="rId13"/>
    <p:sldId id="638" r:id="rId14"/>
    <p:sldId id="641" r:id="rId15"/>
    <p:sldId id="642" r:id="rId16"/>
    <p:sldId id="644" r:id="rId17"/>
    <p:sldId id="648" r:id="rId18"/>
    <p:sldId id="649" r:id="rId19"/>
    <p:sldId id="643" r:id="rId20"/>
    <p:sldId id="652" r:id="rId21"/>
    <p:sldId id="654" r:id="rId22"/>
    <p:sldId id="651" r:id="rId23"/>
    <p:sldId id="656" r:id="rId24"/>
    <p:sldId id="658" r:id="rId25"/>
    <p:sldId id="655" r:id="rId26"/>
    <p:sldId id="659" r:id="rId27"/>
    <p:sldId id="662" r:id="rId28"/>
    <p:sldId id="664" r:id="rId29"/>
    <p:sldId id="665" r:id="rId30"/>
    <p:sldId id="661" r:id="rId31"/>
    <p:sldId id="646" r:id="rId32"/>
    <p:sldId id="647" r:id="rId33"/>
    <p:sldId id="635" r:id="rId34"/>
    <p:sldId id="636" r:id="rId35"/>
  </p:sldIdLst>
  <p:sldSz cx="9144000" cy="6858000" type="screen4x3"/>
  <p:notesSz cx="7099300" cy="10234613"/>
  <p:custDataLst>
    <p:tags r:id="rId38"/>
  </p:custDataLst>
  <p:defaultTextStyle>
    <a:defPPr>
      <a:defRPr lang="de-DE"/>
    </a:defPPr>
    <a:lvl1pPr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4572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2pPr>
    <a:lvl3pPr marL="9144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3pPr>
    <a:lvl4pPr marL="13716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4pPr>
    <a:lvl5pPr marL="18288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>
          <p15:clr>
            <a:srgbClr val="A4A3A4"/>
          </p15:clr>
        </p15:guide>
        <p15:guide id="2" orient="horz" pos="710">
          <p15:clr>
            <a:srgbClr val="A4A3A4"/>
          </p15:clr>
        </p15:guide>
        <p15:guide id="3" orient="horz" pos="1117">
          <p15:clr>
            <a:srgbClr val="A4A3A4"/>
          </p15:clr>
        </p15:guide>
        <p15:guide id="4" orient="horz" pos="829">
          <p15:clr>
            <a:srgbClr val="A4A3A4"/>
          </p15:clr>
        </p15:guide>
        <p15:guide id="5" orient="horz" pos="3634">
          <p15:clr>
            <a:srgbClr val="A4A3A4"/>
          </p15:clr>
        </p15:guide>
        <p15:guide id="6" orient="horz" pos="3816">
          <p15:clr>
            <a:srgbClr val="A4A3A4"/>
          </p15:clr>
        </p15:guide>
        <p15:guide id="7" orient="horz" pos="4124">
          <p15:clr>
            <a:srgbClr val="A4A3A4"/>
          </p15:clr>
        </p15:guide>
        <p15:guide id="8" orient="horz" pos="3999">
          <p15:clr>
            <a:srgbClr val="A4A3A4"/>
          </p15:clr>
        </p15:guide>
        <p15:guide id="9" pos="2922">
          <p15:clr>
            <a:srgbClr val="A4A3A4"/>
          </p15:clr>
        </p15:guide>
        <p15:guide id="10" pos="201">
          <p15:clr>
            <a:srgbClr val="A4A3A4"/>
          </p15:clr>
        </p15:guide>
        <p15:guide id="11" pos="5556">
          <p15:clr>
            <a:srgbClr val="A4A3A4"/>
          </p15:clr>
        </p15:guide>
        <p15:guide id="12" pos="2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309">
          <p15:clr>
            <a:srgbClr val="A4A3A4"/>
          </p15:clr>
        </p15:guide>
        <p15:guide id="3" pos="416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7BAB"/>
    <a:srgbClr val="C00000"/>
    <a:srgbClr val="E20074"/>
    <a:srgbClr val="9F4C97"/>
    <a:srgbClr val="368F9A"/>
    <a:srgbClr val="64B9E4"/>
    <a:srgbClr val="EDA95A"/>
    <a:srgbClr val="6BB324"/>
    <a:srgbClr val="FECB00"/>
    <a:srgbClr val="BABD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002" autoAdjust="0"/>
  </p:normalViewPr>
  <p:slideViewPr>
    <p:cSldViewPr snapToGrid="0" snapToObjects="1">
      <p:cViewPr varScale="1">
        <p:scale>
          <a:sx n="113" d="100"/>
          <a:sy n="113" d="100"/>
        </p:scale>
        <p:origin x="1452" y="96"/>
      </p:cViewPr>
      <p:guideLst>
        <p:guide orient="horz" pos="210"/>
        <p:guide orient="horz" pos="710"/>
        <p:guide orient="horz" pos="1117"/>
        <p:guide orient="horz" pos="829"/>
        <p:guide orient="horz" pos="3634"/>
        <p:guide orient="horz" pos="3816"/>
        <p:guide orient="horz" pos="4124"/>
        <p:guide orient="horz" pos="3999"/>
        <p:guide pos="2922"/>
        <p:guide pos="201"/>
        <p:guide pos="5556"/>
        <p:guide pos="2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-4806" y="-90"/>
      </p:cViewPr>
      <p:guideLst>
        <p:guide orient="horz" pos="3224"/>
        <p:guide pos="309"/>
        <p:guide pos="416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68888" y="9647238"/>
            <a:ext cx="1150937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pPr>
              <a:defRPr/>
            </a:pPr>
            <a:fld id="{08EAA6DD-3AB6-46FF-A66C-09447AC026B9}" type="datetimeFigureOut">
              <a:rPr lang="de-DE" altLang="de-DE"/>
              <a:pPr>
                <a:defRPr/>
              </a:pPr>
              <a:t>12.07.2016</a:t>
            </a:fld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pPr>
              <a:defRPr/>
            </a:pPr>
            <a:r>
              <a:rPr lang="de-DE" altLang="de-DE"/>
              <a:t>– Streng vertraulich, Vertraulich, Intern – Autor / Thema der Präsentation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6362700" y="9647238"/>
            <a:ext cx="490538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>
                <a:latin typeface="+mn-lt"/>
              </a:defRPr>
            </a:lvl1pPr>
          </a:lstStyle>
          <a:p>
            <a:pPr>
              <a:defRPr/>
            </a:pPr>
            <a:fld id="{328156C5-7A14-45F5-A401-8D0EA7D5591E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grpSp>
        <p:nvGrpSpPr>
          <p:cNvPr id="454661" name="Gruppieren 31"/>
          <p:cNvGrpSpPr>
            <a:grpSpLocks noChangeAspect="1"/>
          </p:cNvGrpSpPr>
          <p:nvPr/>
        </p:nvGrpSpPr>
        <p:grpSpPr bwMode="auto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454662" name="Freeform 9"/>
            <p:cNvSpPr>
              <a:spLocks noChangeAspect="1" noEditPoints="1"/>
            </p:cNvSpPr>
            <p:nvPr userDrawn="1"/>
          </p:nvSpPr>
          <p:spPr bwMode="auto">
            <a:xfrm>
              <a:off x="7307384" y="6310141"/>
              <a:ext cx="1512766" cy="121615"/>
            </a:xfrm>
            <a:custGeom>
              <a:avLst/>
              <a:gdLst>
                <a:gd name="T0" fmla="*/ 5172459 w 5644"/>
                <a:gd name="T1" fmla="*/ 5812849 h 419"/>
                <a:gd name="T2" fmla="*/ 5172459 w 5644"/>
                <a:gd name="T3" fmla="*/ 23588666 h 419"/>
                <a:gd name="T4" fmla="*/ 27514973 w 5644"/>
                <a:gd name="T5" fmla="*/ 13142257 h 419"/>
                <a:gd name="T6" fmla="*/ 24713247 w 5644"/>
                <a:gd name="T7" fmla="*/ 5391695 h 419"/>
                <a:gd name="T8" fmla="*/ 34339842 w 5644"/>
                <a:gd name="T9" fmla="*/ 2527502 h 419"/>
                <a:gd name="T10" fmla="*/ 36207749 w 5644"/>
                <a:gd name="T11" fmla="*/ 20471665 h 419"/>
                <a:gd name="T12" fmla="*/ 31681780 w 5644"/>
                <a:gd name="T13" fmla="*/ 27127111 h 419"/>
                <a:gd name="T14" fmla="*/ 24713247 w 5644"/>
                <a:gd name="T15" fmla="*/ 17691645 h 419"/>
                <a:gd name="T16" fmla="*/ 46337170 w 5644"/>
                <a:gd name="T17" fmla="*/ 673962 h 419"/>
                <a:gd name="T18" fmla="*/ 58765491 w 5644"/>
                <a:gd name="T19" fmla="*/ 28727553 h 419"/>
                <a:gd name="T20" fmla="*/ 63937950 w 5644"/>
                <a:gd name="T21" fmla="*/ 11794333 h 419"/>
                <a:gd name="T22" fmla="*/ 74283136 w 5644"/>
                <a:gd name="T23" fmla="*/ 23588666 h 419"/>
                <a:gd name="T24" fmla="*/ 89297687 w 5644"/>
                <a:gd name="T25" fmla="*/ 23083340 h 419"/>
                <a:gd name="T26" fmla="*/ 83478738 w 5644"/>
                <a:gd name="T27" fmla="*/ 23925647 h 419"/>
                <a:gd name="T28" fmla="*/ 88220203 w 5644"/>
                <a:gd name="T29" fmla="*/ 5897312 h 419"/>
                <a:gd name="T30" fmla="*/ 78378111 w 5644"/>
                <a:gd name="T31" fmla="*/ 673962 h 419"/>
                <a:gd name="T32" fmla="*/ 91165594 w 5644"/>
                <a:gd name="T33" fmla="*/ 13479238 h 419"/>
                <a:gd name="T34" fmla="*/ 99283712 w 5644"/>
                <a:gd name="T35" fmla="*/ 28727553 h 419"/>
                <a:gd name="T36" fmla="*/ 104456171 w 5644"/>
                <a:gd name="T37" fmla="*/ 11794333 h 419"/>
                <a:gd name="T38" fmla="*/ 114801089 w 5644"/>
                <a:gd name="T39" fmla="*/ 23588666 h 419"/>
                <a:gd name="T40" fmla="*/ 124068522 w 5644"/>
                <a:gd name="T41" fmla="*/ 673962 h 419"/>
                <a:gd name="T42" fmla="*/ 131324385 w 5644"/>
                <a:gd name="T43" fmla="*/ 28727553 h 419"/>
                <a:gd name="T44" fmla="*/ 145836378 w 5644"/>
                <a:gd name="T45" fmla="*/ 27379629 h 419"/>
                <a:gd name="T46" fmla="*/ 142244229 w 5644"/>
                <a:gd name="T47" fmla="*/ 30918074 h 419"/>
                <a:gd name="T48" fmla="*/ 154672551 w 5644"/>
                <a:gd name="T49" fmla="*/ 673962 h 419"/>
                <a:gd name="T50" fmla="*/ 173710512 w 5644"/>
                <a:gd name="T51" fmla="*/ 19881876 h 419"/>
                <a:gd name="T52" fmla="*/ 168178624 w 5644"/>
                <a:gd name="T53" fmla="*/ 9604102 h 419"/>
                <a:gd name="T54" fmla="*/ 193825690 w 5644"/>
                <a:gd name="T55" fmla="*/ 17859990 h 419"/>
                <a:gd name="T56" fmla="*/ 201728311 w 5644"/>
                <a:gd name="T57" fmla="*/ 28727553 h 419"/>
                <a:gd name="T58" fmla="*/ 181325536 w 5644"/>
                <a:gd name="T59" fmla="*/ 28727553 h 419"/>
                <a:gd name="T60" fmla="*/ 211283074 w 5644"/>
                <a:gd name="T61" fmla="*/ 24599609 h 419"/>
                <a:gd name="T62" fmla="*/ 210061658 w 5644"/>
                <a:gd name="T63" fmla="*/ 16596239 h 419"/>
                <a:gd name="T64" fmla="*/ 217389352 w 5644"/>
                <a:gd name="T65" fmla="*/ 3622618 h 419"/>
                <a:gd name="T66" fmla="*/ 208696845 w 5644"/>
                <a:gd name="T67" fmla="*/ 5475868 h 419"/>
                <a:gd name="T68" fmla="*/ 219688253 w 5644"/>
                <a:gd name="T69" fmla="*/ 20724473 h 419"/>
                <a:gd name="T70" fmla="*/ 239300873 w 5644"/>
                <a:gd name="T71" fmla="*/ 28727553 h 419"/>
                <a:gd name="T72" fmla="*/ 240665686 w 5644"/>
                <a:gd name="T73" fmla="*/ 673962 h 419"/>
                <a:gd name="T74" fmla="*/ 263798354 w 5644"/>
                <a:gd name="T75" fmla="*/ 673962 h 419"/>
                <a:gd name="T76" fmla="*/ 262864535 w 5644"/>
                <a:gd name="T77" fmla="*/ 16680702 h 419"/>
                <a:gd name="T78" fmla="*/ 248496474 w 5644"/>
                <a:gd name="T79" fmla="*/ 28727553 h 419"/>
                <a:gd name="T80" fmla="*/ 278741341 w 5644"/>
                <a:gd name="T81" fmla="*/ 5981484 h 419"/>
                <a:gd name="T82" fmla="*/ 268108826 w 5644"/>
                <a:gd name="T83" fmla="*/ 673962 h 419"/>
                <a:gd name="T84" fmla="*/ 281686732 w 5644"/>
                <a:gd name="T85" fmla="*/ 15416951 h 419"/>
                <a:gd name="T86" fmla="*/ 285853539 w 5644"/>
                <a:gd name="T87" fmla="*/ 28727553 h 419"/>
                <a:gd name="T88" fmla="*/ 277735421 w 5644"/>
                <a:gd name="T89" fmla="*/ 17859990 h 419"/>
                <a:gd name="T90" fmla="*/ 294761544 w 5644"/>
                <a:gd name="T91" fmla="*/ 23925647 h 419"/>
                <a:gd name="T92" fmla="*/ 297348041 w 5644"/>
                <a:gd name="T93" fmla="*/ 16175085 h 419"/>
                <a:gd name="T94" fmla="*/ 299790606 w 5644"/>
                <a:gd name="T95" fmla="*/ 11289007 h 419"/>
                <a:gd name="T96" fmla="*/ 294761544 w 5644"/>
                <a:gd name="T97" fmla="*/ 11962969 h 419"/>
                <a:gd name="T98" fmla="*/ 305106730 w 5644"/>
                <a:gd name="T99" fmla="*/ 3875426 h 419"/>
                <a:gd name="T100" fmla="*/ 299000183 w 5644"/>
                <a:gd name="T101" fmla="*/ 28727553 h 419"/>
                <a:gd name="T102" fmla="*/ 315738977 w 5644"/>
                <a:gd name="T103" fmla="*/ 28727553 h 419"/>
                <a:gd name="T104" fmla="*/ 333124528 w 5644"/>
                <a:gd name="T105" fmla="*/ 18702587 h 419"/>
                <a:gd name="T106" fmla="*/ 325294008 w 5644"/>
                <a:gd name="T107" fmla="*/ 10699217 h 419"/>
                <a:gd name="T108" fmla="*/ 354101961 w 5644"/>
                <a:gd name="T109" fmla="*/ 22072397 h 419"/>
                <a:gd name="T110" fmla="*/ 347851750 w 5644"/>
                <a:gd name="T111" fmla="*/ 23588666 h 419"/>
                <a:gd name="T112" fmla="*/ 361142327 w 5644"/>
                <a:gd name="T113" fmla="*/ 14658816 h 419"/>
                <a:gd name="T114" fmla="*/ 364806308 w 5644"/>
                <a:gd name="T115" fmla="*/ 28727553 h 419"/>
                <a:gd name="T116" fmla="*/ 369978767 w 5644"/>
                <a:gd name="T117" fmla="*/ 11794333 h 419"/>
                <a:gd name="T118" fmla="*/ 380323685 w 5644"/>
                <a:gd name="T119" fmla="*/ 23588666 h 419"/>
                <a:gd name="T120" fmla="*/ 382838082 w 5644"/>
                <a:gd name="T121" fmla="*/ 5812849 h 419"/>
                <a:gd name="T122" fmla="*/ 393757926 w 5644"/>
                <a:gd name="T123" fmla="*/ 28727553 h 419"/>
                <a:gd name="T124" fmla="*/ 400223634 w 5644"/>
                <a:gd name="T125" fmla="*/ 22661896 h 41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4663" name="Freeform 5"/>
            <p:cNvSpPr>
              <a:spLocks noChangeAspect="1" noEditPoints="1"/>
            </p:cNvSpPr>
            <p:nvPr userDrawn="1"/>
          </p:nvSpPr>
          <p:spPr bwMode="auto">
            <a:xfrm>
              <a:off x="321317" y="6153149"/>
              <a:ext cx="760793" cy="371475"/>
            </a:xfrm>
            <a:custGeom>
              <a:avLst/>
              <a:gdLst>
                <a:gd name="T0" fmla="*/ 77723 w 2731"/>
                <a:gd name="T1" fmla="*/ 48346637 h 1313"/>
                <a:gd name="T2" fmla="*/ 21263760 w 2731"/>
                <a:gd name="T3" fmla="*/ 48346637 h 1313"/>
                <a:gd name="T4" fmla="*/ 21263760 w 2731"/>
                <a:gd name="T5" fmla="*/ 69718473 h 1313"/>
                <a:gd name="T6" fmla="*/ 77723 w 2731"/>
                <a:gd name="T7" fmla="*/ 69718473 h 1313"/>
                <a:gd name="T8" fmla="*/ 77723 w 2731"/>
                <a:gd name="T9" fmla="*/ 48346637 h 1313"/>
                <a:gd name="T10" fmla="*/ 50443278 w 2731"/>
                <a:gd name="T11" fmla="*/ 82605515 h 1313"/>
                <a:gd name="T12" fmla="*/ 53392291 w 2731"/>
                <a:gd name="T13" fmla="*/ 95812824 h 1313"/>
                <a:gd name="T14" fmla="*/ 61851273 w 2731"/>
                <a:gd name="T15" fmla="*/ 99014638 h 1313"/>
                <a:gd name="T16" fmla="*/ 67904466 w 2731"/>
                <a:gd name="T17" fmla="*/ 99094705 h 1313"/>
                <a:gd name="T18" fmla="*/ 67904466 w 2731"/>
                <a:gd name="T19" fmla="*/ 105098001 h 1313"/>
                <a:gd name="T20" fmla="*/ 16995408 w 2731"/>
                <a:gd name="T21" fmla="*/ 105098001 h 1313"/>
                <a:gd name="T22" fmla="*/ 16995408 w 2731"/>
                <a:gd name="T23" fmla="*/ 99094705 h 1313"/>
                <a:gd name="T24" fmla="*/ 25997614 w 2731"/>
                <a:gd name="T25" fmla="*/ 98534239 h 1313"/>
                <a:gd name="T26" fmla="*/ 33447870 w 2731"/>
                <a:gd name="T27" fmla="*/ 91570426 h 1313"/>
                <a:gd name="T28" fmla="*/ 34301429 w 2731"/>
                <a:gd name="T29" fmla="*/ 82605515 h 1313"/>
                <a:gd name="T30" fmla="*/ 34301429 w 2731"/>
                <a:gd name="T31" fmla="*/ 5042780 h 1313"/>
                <a:gd name="T32" fmla="*/ 13968951 w 2731"/>
                <a:gd name="T33" fmla="*/ 13687425 h 1313"/>
                <a:gd name="T34" fmla="*/ 5509969 w 2731"/>
                <a:gd name="T35" fmla="*/ 38020876 h 1313"/>
                <a:gd name="T36" fmla="*/ 0 w 2731"/>
                <a:gd name="T37" fmla="*/ 37060360 h 1313"/>
                <a:gd name="T38" fmla="*/ 1008726 w 2731"/>
                <a:gd name="T39" fmla="*/ 0 h 1313"/>
                <a:gd name="T40" fmla="*/ 83890870 w 2731"/>
                <a:gd name="T41" fmla="*/ 0 h 1313"/>
                <a:gd name="T42" fmla="*/ 84899874 w 2731"/>
                <a:gd name="T43" fmla="*/ 37060360 h 1313"/>
                <a:gd name="T44" fmla="*/ 79389906 w 2731"/>
                <a:gd name="T45" fmla="*/ 38020876 h 1313"/>
                <a:gd name="T46" fmla="*/ 70853479 w 2731"/>
                <a:gd name="T47" fmla="*/ 13687425 h 1313"/>
                <a:gd name="T48" fmla="*/ 50443278 w 2731"/>
                <a:gd name="T49" fmla="*/ 5042780 h 1313"/>
                <a:gd name="T50" fmla="*/ 50443278 w 2731"/>
                <a:gd name="T51" fmla="*/ 82605515 h 1313"/>
                <a:gd name="T52" fmla="*/ 63946448 w 2731"/>
                <a:gd name="T53" fmla="*/ 48346637 h 1313"/>
                <a:gd name="T54" fmla="*/ 85055042 w 2731"/>
                <a:gd name="T55" fmla="*/ 48346637 h 1313"/>
                <a:gd name="T56" fmla="*/ 85055042 w 2731"/>
                <a:gd name="T57" fmla="*/ 69718473 h 1313"/>
                <a:gd name="T58" fmla="*/ 63946448 w 2731"/>
                <a:gd name="T59" fmla="*/ 69718473 h 1313"/>
                <a:gd name="T60" fmla="*/ 63946448 w 2731"/>
                <a:gd name="T61" fmla="*/ 48346637 h 1313"/>
                <a:gd name="T62" fmla="*/ 127349672 w 2731"/>
                <a:gd name="T63" fmla="*/ 48346637 h 1313"/>
                <a:gd name="T64" fmla="*/ 148535988 w 2731"/>
                <a:gd name="T65" fmla="*/ 48346637 h 1313"/>
                <a:gd name="T66" fmla="*/ 148535988 w 2731"/>
                <a:gd name="T67" fmla="*/ 69718473 h 1313"/>
                <a:gd name="T68" fmla="*/ 127349672 w 2731"/>
                <a:gd name="T69" fmla="*/ 69718473 h 1313"/>
                <a:gd name="T70" fmla="*/ 127349672 w 2731"/>
                <a:gd name="T71" fmla="*/ 48346637 h 1313"/>
                <a:gd name="T72" fmla="*/ 190830619 w 2731"/>
                <a:gd name="T73" fmla="*/ 48346637 h 1313"/>
                <a:gd name="T74" fmla="*/ 211939212 w 2731"/>
                <a:gd name="T75" fmla="*/ 48346637 h 1313"/>
                <a:gd name="T76" fmla="*/ 211939212 w 2731"/>
                <a:gd name="T77" fmla="*/ 69718473 h 1313"/>
                <a:gd name="T78" fmla="*/ 190830619 w 2731"/>
                <a:gd name="T79" fmla="*/ 69718473 h 1313"/>
                <a:gd name="T80" fmla="*/ 190830619 w 2731"/>
                <a:gd name="T81" fmla="*/ 48346637 h 131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225310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477838" y="1012825"/>
            <a:ext cx="6113462" cy="45862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482600" y="5765800"/>
            <a:ext cx="6127750" cy="37433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smtClean="0"/>
              <a:t>Mastertextformat bearbeiten</a:t>
            </a:r>
          </a:p>
          <a:p>
            <a:pPr lvl="1"/>
            <a:r>
              <a:rPr lang="de-DE" altLang="de-DE" noProof="0" smtClean="0"/>
              <a:t>Zweite Ebene</a:t>
            </a:r>
          </a:p>
          <a:p>
            <a:pPr lvl="2"/>
            <a:r>
              <a:rPr lang="de-DE" altLang="de-DE" noProof="0" smtClean="0"/>
              <a:t>Dritte Ebene</a:t>
            </a:r>
          </a:p>
          <a:p>
            <a:pPr lvl="3"/>
            <a:r>
              <a:rPr lang="de-DE" altLang="de-DE" noProof="0" smtClean="0"/>
              <a:t>Vierte Ebene</a:t>
            </a:r>
          </a:p>
          <a:p>
            <a:pPr lvl="4"/>
            <a:r>
              <a:rPr lang="de-DE" altLang="de-DE" noProof="0" smtClean="0"/>
              <a:t>Fünfte Ebene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70475" y="9647238"/>
            <a:ext cx="1150938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pPr>
              <a:defRPr/>
            </a:pPr>
            <a:fld id="{EEDD0792-31F5-4C05-BBB4-5A2059D305C5}" type="datetimeFigureOut">
              <a:rPr lang="de-DE" altLang="de-DE"/>
              <a:pPr>
                <a:defRPr/>
              </a:pPr>
              <a:t>12.07.2016</a:t>
            </a:fld>
            <a:endParaRPr lang="de-DE" altLang="de-DE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4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pPr>
              <a:defRPr/>
            </a:pPr>
            <a:r>
              <a:rPr lang="de-DE" altLang="de-DE"/>
              <a:t>– Streng vertraulich, Vertraulich, Intern – Autor / Thema der Präsentation</a:t>
            </a:r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5"/>
          </p:nvPr>
        </p:nvSpPr>
        <p:spPr bwMode="gray">
          <a:xfrm>
            <a:off x="6364288" y="9647238"/>
            <a:ext cx="490537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979EC1EB-F7FC-47FA-ABF2-0A658A6F8FAC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grpSp>
        <p:nvGrpSpPr>
          <p:cNvPr id="230407" name="Gruppieren 37"/>
          <p:cNvGrpSpPr>
            <a:grpSpLocks noChangeAspect="1"/>
          </p:cNvGrpSpPr>
          <p:nvPr/>
        </p:nvGrpSpPr>
        <p:grpSpPr bwMode="auto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230408" name="Freeform 9"/>
            <p:cNvSpPr>
              <a:spLocks noChangeAspect="1" noEditPoints="1"/>
            </p:cNvSpPr>
            <p:nvPr userDrawn="1"/>
          </p:nvSpPr>
          <p:spPr bwMode="auto">
            <a:xfrm>
              <a:off x="7307384" y="6310141"/>
              <a:ext cx="1512766" cy="121615"/>
            </a:xfrm>
            <a:custGeom>
              <a:avLst/>
              <a:gdLst>
                <a:gd name="T0" fmla="*/ 5172459 w 5644"/>
                <a:gd name="T1" fmla="*/ 5812849 h 419"/>
                <a:gd name="T2" fmla="*/ 5172459 w 5644"/>
                <a:gd name="T3" fmla="*/ 23588666 h 419"/>
                <a:gd name="T4" fmla="*/ 27514973 w 5644"/>
                <a:gd name="T5" fmla="*/ 13142257 h 419"/>
                <a:gd name="T6" fmla="*/ 24713247 w 5644"/>
                <a:gd name="T7" fmla="*/ 5391695 h 419"/>
                <a:gd name="T8" fmla="*/ 34339842 w 5644"/>
                <a:gd name="T9" fmla="*/ 2527502 h 419"/>
                <a:gd name="T10" fmla="*/ 36207749 w 5644"/>
                <a:gd name="T11" fmla="*/ 20471665 h 419"/>
                <a:gd name="T12" fmla="*/ 31681780 w 5644"/>
                <a:gd name="T13" fmla="*/ 27127111 h 419"/>
                <a:gd name="T14" fmla="*/ 24713247 w 5644"/>
                <a:gd name="T15" fmla="*/ 17691645 h 419"/>
                <a:gd name="T16" fmla="*/ 46337170 w 5644"/>
                <a:gd name="T17" fmla="*/ 673962 h 419"/>
                <a:gd name="T18" fmla="*/ 58765491 w 5644"/>
                <a:gd name="T19" fmla="*/ 28727553 h 419"/>
                <a:gd name="T20" fmla="*/ 63937950 w 5644"/>
                <a:gd name="T21" fmla="*/ 11794333 h 419"/>
                <a:gd name="T22" fmla="*/ 74283136 w 5644"/>
                <a:gd name="T23" fmla="*/ 23588666 h 419"/>
                <a:gd name="T24" fmla="*/ 89297687 w 5644"/>
                <a:gd name="T25" fmla="*/ 23083340 h 419"/>
                <a:gd name="T26" fmla="*/ 83478738 w 5644"/>
                <a:gd name="T27" fmla="*/ 23925647 h 419"/>
                <a:gd name="T28" fmla="*/ 88220203 w 5644"/>
                <a:gd name="T29" fmla="*/ 5897312 h 419"/>
                <a:gd name="T30" fmla="*/ 78378111 w 5644"/>
                <a:gd name="T31" fmla="*/ 673962 h 419"/>
                <a:gd name="T32" fmla="*/ 91165594 w 5644"/>
                <a:gd name="T33" fmla="*/ 13479238 h 419"/>
                <a:gd name="T34" fmla="*/ 99283712 w 5644"/>
                <a:gd name="T35" fmla="*/ 28727553 h 419"/>
                <a:gd name="T36" fmla="*/ 104456171 w 5644"/>
                <a:gd name="T37" fmla="*/ 11794333 h 419"/>
                <a:gd name="T38" fmla="*/ 114801089 w 5644"/>
                <a:gd name="T39" fmla="*/ 23588666 h 419"/>
                <a:gd name="T40" fmla="*/ 124068522 w 5644"/>
                <a:gd name="T41" fmla="*/ 673962 h 419"/>
                <a:gd name="T42" fmla="*/ 131324385 w 5644"/>
                <a:gd name="T43" fmla="*/ 28727553 h 419"/>
                <a:gd name="T44" fmla="*/ 145836378 w 5644"/>
                <a:gd name="T45" fmla="*/ 27379629 h 419"/>
                <a:gd name="T46" fmla="*/ 142244229 w 5644"/>
                <a:gd name="T47" fmla="*/ 30918074 h 419"/>
                <a:gd name="T48" fmla="*/ 154672551 w 5644"/>
                <a:gd name="T49" fmla="*/ 673962 h 419"/>
                <a:gd name="T50" fmla="*/ 173710512 w 5644"/>
                <a:gd name="T51" fmla="*/ 19881876 h 419"/>
                <a:gd name="T52" fmla="*/ 168178624 w 5644"/>
                <a:gd name="T53" fmla="*/ 9604102 h 419"/>
                <a:gd name="T54" fmla="*/ 193825690 w 5644"/>
                <a:gd name="T55" fmla="*/ 17859990 h 419"/>
                <a:gd name="T56" fmla="*/ 201728311 w 5644"/>
                <a:gd name="T57" fmla="*/ 28727553 h 419"/>
                <a:gd name="T58" fmla="*/ 181325536 w 5644"/>
                <a:gd name="T59" fmla="*/ 28727553 h 419"/>
                <a:gd name="T60" fmla="*/ 211283074 w 5644"/>
                <a:gd name="T61" fmla="*/ 24599609 h 419"/>
                <a:gd name="T62" fmla="*/ 210061658 w 5644"/>
                <a:gd name="T63" fmla="*/ 16596239 h 419"/>
                <a:gd name="T64" fmla="*/ 217389352 w 5644"/>
                <a:gd name="T65" fmla="*/ 3622618 h 419"/>
                <a:gd name="T66" fmla="*/ 208696845 w 5644"/>
                <a:gd name="T67" fmla="*/ 5475868 h 419"/>
                <a:gd name="T68" fmla="*/ 219688253 w 5644"/>
                <a:gd name="T69" fmla="*/ 20724473 h 419"/>
                <a:gd name="T70" fmla="*/ 239300873 w 5644"/>
                <a:gd name="T71" fmla="*/ 28727553 h 419"/>
                <a:gd name="T72" fmla="*/ 240665686 w 5644"/>
                <a:gd name="T73" fmla="*/ 673962 h 419"/>
                <a:gd name="T74" fmla="*/ 263798354 w 5644"/>
                <a:gd name="T75" fmla="*/ 673962 h 419"/>
                <a:gd name="T76" fmla="*/ 262864535 w 5644"/>
                <a:gd name="T77" fmla="*/ 16680702 h 419"/>
                <a:gd name="T78" fmla="*/ 248496474 w 5644"/>
                <a:gd name="T79" fmla="*/ 28727553 h 419"/>
                <a:gd name="T80" fmla="*/ 278741341 w 5644"/>
                <a:gd name="T81" fmla="*/ 5981484 h 419"/>
                <a:gd name="T82" fmla="*/ 268108826 w 5644"/>
                <a:gd name="T83" fmla="*/ 673962 h 419"/>
                <a:gd name="T84" fmla="*/ 281686732 w 5644"/>
                <a:gd name="T85" fmla="*/ 15416951 h 419"/>
                <a:gd name="T86" fmla="*/ 285853539 w 5644"/>
                <a:gd name="T87" fmla="*/ 28727553 h 419"/>
                <a:gd name="T88" fmla="*/ 277735421 w 5644"/>
                <a:gd name="T89" fmla="*/ 17859990 h 419"/>
                <a:gd name="T90" fmla="*/ 294761544 w 5644"/>
                <a:gd name="T91" fmla="*/ 23925647 h 419"/>
                <a:gd name="T92" fmla="*/ 297348041 w 5644"/>
                <a:gd name="T93" fmla="*/ 16175085 h 419"/>
                <a:gd name="T94" fmla="*/ 299790606 w 5644"/>
                <a:gd name="T95" fmla="*/ 11289007 h 419"/>
                <a:gd name="T96" fmla="*/ 294761544 w 5644"/>
                <a:gd name="T97" fmla="*/ 11962969 h 419"/>
                <a:gd name="T98" fmla="*/ 305106730 w 5644"/>
                <a:gd name="T99" fmla="*/ 3875426 h 419"/>
                <a:gd name="T100" fmla="*/ 299000183 w 5644"/>
                <a:gd name="T101" fmla="*/ 28727553 h 419"/>
                <a:gd name="T102" fmla="*/ 315738977 w 5644"/>
                <a:gd name="T103" fmla="*/ 28727553 h 419"/>
                <a:gd name="T104" fmla="*/ 333124528 w 5644"/>
                <a:gd name="T105" fmla="*/ 18702587 h 419"/>
                <a:gd name="T106" fmla="*/ 325294008 w 5644"/>
                <a:gd name="T107" fmla="*/ 10699217 h 419"/>
                <a:gd name="T108" fmla="*/ 354101961 w 5644"/>
                <a:gd name="T109" fmla="*/ 22072397 h 419"/>
                <a:gd name="T110" fmla="*/ 347851750 w 5644"/>
                <a:gd name="T111" fmla="*/ 23588666 h 419"/>
                <a:gd name="T112" fmla="*/ 361142327 w 5644"/>
                <a:gd name="T113" fmla="*/ 14658816 h 419"/>
                <a:gd name="T114" fmla="*/ 364806308 w 5644"/>
                <a:gd name="T115" fmla="*/ 28727553 h 419"/>
                <a:gd name="T116" fmla="*/ 369978767 w 5644"/>
                <a:gd name="T117" fmla="*/ 11794333 h 419"/>
                <a:gd name="T118" fmla="*/ 380323685 w 5644"/>
                <a:gd name="T119" fmla="*/ 23588666 h 419"/>
                <a:gd name="T120" fmla="*/ 382838082 w 5644"/>
                <a:gd name="T121" fmla="*/ 5812849 h 419"/>
                <a:gd name="T122" fmla="*/ 393757926 w 5644"/>
                <a:gd name="T123" fmla="*/ 28727553 h 419"/>
                <a:gd name="T124" fmla="*/ 400223634 w 5644"/>
                <a:gd name="T125" fmla="*/ 22661896 h 41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0409" name="Freeform 5"/>
            <p:cNvSpPr>
              <a:spLocks noChangeAspect="1" noEditPoints="1"/>
            </p:cNvSpPr>
            <p:nvPr userDrawn="1"/>
          </p:nvSpPr>
          <p:spPr bwMode="auto">
            <a:xfrm>
              <a:off x="321317" y="6153149"/>
              <a:ext cx="760793" cy="371475"/>
            </a:xfrm>
            <a:custGeom>
              <a:avLst/>
              <a:gdLst>
                <a:gd name="T0" fmla="*/ 77723 w 2731"/>
                <a:gd name="T1" fmla="*/ 48346637 h 1313"/>
                <a:gd name="T2" fmla="*/ 21263760 w 2731"/>
                <a:gd name="T3" fmla="*/ 48346637 h 1313"/>
                <a:gd name="T4" fmla="*/ 21263760 w 2731"/>
                <a:gd name="T5" fmla="*/ 69718473 h 1313"/>
                <a:gd name="T6" fmla="*/ 77723 w 2731"/>
                <a:gd name="T7" fmla="*/ 69718473 h 1313"/>
                <a:gd name="T8" fmla="*/ 77723 w 2731"/>
                <a:gd name="T9" fmla="*/ 48346637 h 1313"/>
                <a:gd name="T10" fmla="*/ 50443278 w 2731"/>
                <a:gd name="T11" fmla="*/ 82605515 h 1313"/>
                <a:gd name="T12" fmla="*/ 53392291 w 2731"/>
                <a:gd name="T13" fmla="*/ 95812824 h 1313"/>
                <a:gd name="T14" fmla="*/ 61851273 w 2731"/>
                <a:gd name="T15" fmla="*/ 99014638 h 1313"/>
                <a:gd name="T16" fmla="*/ 67904466 w 2731"/>
                <a:gd name="T17" fmla="*/ 99094705 h 1313"/>
                <a:gd name="T18" fmla="*/ 67904466 w 2731"/>
                <a:gd name="T19" fmla="*/ 105098001 h 1313"/>
                <a:gd name="T20" fmla="*/ 16995408 w 2731"/>
                <a:gd name="T21" fmla="*/ 105098001 h 1313"/>
                <a:gd name="T22" fmla="*/ 16995408 w 2731"/>
                <a:gd name="T23" fmla="*/ 99094705 h 1313"/>
                <a:gd name="T24" fmla="*/ 25997614 w 2731"/>
                <a:gd name="T25" fmla="*/ 98534239 h 1313"/>
                <a:gd name="T26" fmla="*/ 33447870 w 2731"/>
                <a:gd name="T27" fmla="*/ 91570426 h 1313"/>
                <a:gd name="T28" fmla="*/ 34301429 w 2731"/>
                <a:gd name="T29" fmla="*/ 82605515 h 1313"/>
                <a:gd name="T30" fmla="*/ 34301429 w 2731"/>
                <a:gd name="T31" fmla="*/ 5042780 h 1313"/>
                <a:gd name="T32" fmla="*/ 13968951 w 2731"/>
                <a:gd name="T33" fmla="*/ 13687425 h 1313"/>
                <a:gd name="T34" fmla="*/ 5509969 w 2731"/>
                <a:gd name="T35" fmla="*/ 38020876 h 1313"/>
                <a:gd name="T36" fmla="*/ 0 w 2731"/>
                <a:gd name="T37" fmla="*/ 37060360 h 1313"/>
                <a:gd name="T38" fmla="*/ 1008726 w 2731"/>
                <a:gd name="T39" fmla="*/ 0 h 1313"/>
                <a:gd name="T40" fmla="*/ 83890870 w 2731"/>
                <a:gd name="T41" fmla="*/ 0 h 1313"/>
                <a:gd name="T42" fmla="*/ 84899874 w 2731"/>
                <a:gd name="T43" fmla="*/ 37060360 h 1313"/>
                <a:gd name="T44" fmla="*/ 79389906 w 2731"/>
                <a:gd name="T45" fmla="*/ 38020876 h 1313"/>
                <a:gd name="T46" fmla="*/ 70853479 w 2731"/>
                <a:gd name="T47" fmla="*/ 13687425 h 1313"/>
                <a:gd name="T48" fmla="*/ 50443278 w 2731"/>
                <a:gd name="T49" fmla="*/ 5042780 h 1313"/>
                <a:gd name="T50" fmla="*/ 50443278 w 2731"/>
                <a:gd name="T51" fmla="*/ 82605515 h 1313"/>
                <a:gd name="T52" fmla="*/ 63946448 w 2731"/>
                <a:gd name="T53" fmla="*/ 48346637 h 1313"/>
                <a:gd name="T54" fmla="*/ 85055042 w 2731"/>
                <a:gd name="T55" fmla="*/ 48346637 h 1313"/>
                <a:gd name="T56" fmla="*/ 85055042 w 2731"/>
                <a:gd name="T57" fmla="*/ 69718473 h 1313"/>
                <a:gd name="T58" fmla="*/ 63946448 w 2731"/>
                <a:gd name="T59" fmla="*/ 69718473 h 1313"/>
                <a:gd name="T60" fmla="*/ 63946448 w 2731"/>
                <a:gd name="T61" fmla="*/ 48346637 h 1313"/>
                <a:gd name="T62" fmla="*/ 127349672 w 2731"/>
                <a:gd name="T63" fmla="*/ 48346637 h 1313"/>
                <a:gd name="T64" fmla="*/ 148535988 w 2731"/>
                <a:gd name="T65" fmla="*/ 48346637 h 1313"/>
                <a:gd name="T66" fmla="*/ 148535988 w 2731"/>
                <a:gd name="T67" fmla="*/ 69718473 h 1313"/>
                <a:gd name="T68" fmla="*/ 127349672 w 2731"/>
                <a:gd name="T69" fmla="*/ 69718473 h 1313"/>
                <a:gd name="T70" fmla="*/ 127349672 w 2731"/>
                <a:gd name="T71" fmla="*/ 48346637 h 1313"/>
                <a:gd name="T72" fmla="*/ 190830619 w 2731"/>
                <a:gd name="T73" fmla="*/ 48346637 h 1313"/>
                <a:gd name="T74" fmla="*/ 211939212 w 2731"/>
                <a:gd name="T75" fmla="*/ 48346637 h 1313"/>
                <a:gd name="T76" fmla="*/ 211939212 w 2731"/>
                <a:gd name="T77" fmla="*/ 69718473 h 1313"/>
                <a:gd name="T78" fmla="*/ 190830619 w 2731"/>
                <a:gd name="T79" fmla="*/ 69718473 h 1313"/>
                <a:gd name="T80" fmla="*/ 190830619 w 2731"/>
                <a:gd name="T81" fmla="*/ 48346637 h 131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208454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141288" indent="-141288" algn="l" defTabSz="457200" rtl="0" eaLnBrk="0" fontAlgn="base" hangingPunct="0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pitchFamily="34" charset="0"/>
      </a:defRPr>
    </a:lvl1pPr>
    <a:lvl2pPr marL="269875" indent="-127000" algn="l" defTabSz="457200" rtl="0" eaLnBrk="0" fontAlgn="base" hangingPunct="0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pitchFamily="34" charset="0"/>
      </a:defRPr>
    </a:lvl2pPr>
    <a:lvl3pPr marL="438150" indent="-166688" algn="l" defTabSz="457200" rtl="0" eaLnBrk="0" fontAlgn="base" hangingPunct="0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pitchFamily="34" charset="0"/>
      </a:defRPr>
    </a:lvl3pPr>
    <a:lvl4pPr marL="617538" indent="-177800" algn="l" defTabSz="457200" rtl="0" eaLnBrk="0" fontAlgn="base" hangingPunct="0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pitchFamily="34" charset="0"/>
      </a:defRPr>
    </a:lvl4pPr>
    <a:lvl5pPr marL="785813" indent="-166688" algn="l" defTabSz="457200" rtl="0" eaLnBrk="0" fontAlgn="base" hangingPunct="0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9.xml"/><Relationship Id="rId7" Type="http://schemas.openxmlformats.org/officeDocument/2006/relationships/oleObject" Target="../embeddings/oleObject2.bin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10" Type="http://schemas.openxmlformats.org/officeDocument/2006/relationships/image" Target="../media/image4.emf"/><Relationship Id="rId4" Type="http://schemas.openxmlformats.org/officeDocument/2006/relationships/tags" Target="../tags/tag10.xml"/><Relationship Id="rId9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32.xml"/><Relationship Id="rId7" Type="http://schemas.openxmlformats.org/officeDocument/2006/relationships/image" Target="../media/image1.emf"/><Relationship Id="rId2" Type="http://schemas.openxmlformats.org/officeDocument/2006/relationships/tags" Target="../tags/tag3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4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6075" name="think-cell Folie" r:id="rId7" imgW="286" imgH="286" progId="TCLayout.ActiveDocument.1">
                  <p:embed/>
                </p:oleObj>
              </mc:Choice>
              <mc:Fallback>
                <p:oleObj name="think-cell Folie" r:id="rId7" imgW="286" imgH="286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3" descr="T_Logo_3c_Slogan_n_DE_EMF CD EXPORT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40"/>
          <a:stretch>
            <a:fillRect/>
          </a:stretch>
        </p:blipFill>
        <p:spPr bwMode="auto">
          <a:xfrm>
            <a:off x="323850" y="6137275"/>
            <a:ext cx="9080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4" descr="T_Logo_3c_Slogan_n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12"/>
          <a:stretch>
            <a:fillRect/>
          </a:stretch>
        </p:blipFill>
        <p:spPr bwMode="auto">
          <a:xfrm>
            <a:off x="7042150" y="6137275"/>
            <a:ext cx="17732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7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84"/>
          <a:stretch>
            <a:fillRect/>
          </a:stretch>
        </p:blipFill>
        <p:spPr bwMode="auto">
          <a:xfrm>
            <a:off x="323850" y="6137275"/>
            <a:ext cx="990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Titelplatzhalter 1"/>
          <p:cNvSpPr>
            <a:spLocks noGrp="1"/>
          </p:cNvSpPr>
          <p:nvPr>
            <p:ph type="ctrTitle"/>
          </p:nvPr>
        </p:nvSpPr>
        <p:spPr>
          <a:xfrm>
            <a:off x="323850" y="1773238"/>
            <a:ext cx="8496300" cy="1470025"/>
          </a:xfrm>
        </p:spPr>
        <p:txBody>
          <a:bodyPr/>
          <a:lstStyle>
            <a:lvl1pPr>
              <a:lnSpc>
                <a:spcPts val="6000"/>
              </a:lnSpc>
              <a:defRPr sz="60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 smtClean="0"/>
              <a:t>TITELMASTERFORMAT DURCH KLICKEN BEARBEITEN</a:t>
            </a:r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</p:nvPr>
        </p:nvSpPr>
        <p:spPr>
          <a:xfrm>
            <a:off x="323850" y="3676650"/>
            <a:ext cx="8496300" cy="304800"/>
          </a:xfrm>
        </p:spPr>
        <p:txBody>
          <a:bodyPr>
            <a:spAutoFit/>
          </a:bodyPr>
          <a:lstStyle>
            <a:lvl1pPr>
              <a:lnSpc>
                <a:spcPts val="2400"/>
              </a:lnSpc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4544279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111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800" y="1773238"/>
            <a:ext cx="4171950" cy="4284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773238"/>
            <a:ext cx="4171950" cy="4284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xfrm>
            <a:off x="6804025" y="6431563"/>
            <a:ext cx="1800225" cy="138499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18.03.2014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xfrm>
            <a:off x="2557463" y="6431563"/>
            <a:ext cx="4102100" cy="138499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 dirty="0" smtClean="0"/>
              <a:t>–Confidential –                         Rami Puzis / Diffusion Tracking in Social Media, 1</a:t>
            </a:r>
            <a:r>
              <a:rPr lang="de-DE" altLang="de-DE" baseline="30000" dirty="0" smtClean="0"/>
              <a:t>st</a:t>
            </a:r>
            <a:r>
              <a:rPr lang="de-DE" altLang="de-DE" dirty="0" smtClean="0"/>
              <a:t> Milestone Report</a:t>
            </a:r>
            <a:endParaRPr lang="de-DE" alt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C64F5B-F5A9-4D04-BD91-E334FD51BFDA}" type="slidenum">
              <a:rPr lang="de-DE" altLang="de-DE"/>
              <a:pPr>
                <a:defRPr/>
              </a:pPr>
              <a:t>‹#›</a:t>
            </a:fld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4384160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FA2A13-A2D3-41FE-A284-DBE756D6D5A3}" type="datetime1">
              <a:rPr lang="de-DE"/>
              <a:pPr>
                <a:defRPr/>
              </a:pPr>
              <a:t>12.07.2016</a:t>
            </a:fld>
            <a:endParaRPr 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– streng vertraulich, vertraulich, intern, öffentlich – 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F91CC-1B30-4F48-A88A-C160781CF03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9960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50" y="333375"/>
            <a:ext cx="8496300" cy="35877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DC69CE-B7D0-4ED2-B8FB-A300A90AF1F2}" type="datetime1">
              <a:rPr lang="de-DE"/>
              <a:pPr>
                <a:defRPr/>
              </a:pPr>
              <a:t>12.07.2016</a:t>
            </a:fld>
            <a:endParaRPr 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– streng vertraulich, vertraulich, intern, öffentlich – </a:t>
            </a:r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CF0507-DB7C-4A6D-A4C3-FD123E63EF7C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6970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50" y="333375"/>
            <a:ext cx="8496300" cy="35877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1773238"/>
            <a:ext cx="8496300" cy="428466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5FB0AD-BA01-407D-B184-2FF69CBF7A03}" type="datetime1">
              <a:rPr lang="de-DE"/>
              <a:pPr>
                <a:defRPr/>
              </a:pPr>
              <a:t>12.07.2016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– streng vertraulich, vertraulich, intern, öffentlich –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21C1A1-3C33-4E6D-A0ED-9BD5AD3BFAA4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4570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3850" y="333375"/>
            <a:ext cx="8496300" cy="35877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3850" y="1773238"/>
            <a:ext cx="4171950" cy="4284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73238"/>
            <a:ext cx="4171950" cy="4284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F7366F-4375-4D51-9EB5-E4C997C9A0B7}" type="datetime1">
              <a:rPr lang="de-DE"/>
              <a:pPr>
                <a:defRPr/>
              </a:pPr>
              <a:t>12.07.2016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/>
              <a:t>– streng vertraulich, vertraulich, intern, öffentlich – 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B73A3-0376-434C-9189-F6BD484BC1A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9336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16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7099" name="think-cell Slide" r:id="rId6" imgW="286" imgH="286" progId="TCLayout.ActiveDocument.1">
                  <p:embed/>
                </p:oleObj>
              </mc:Choice>
              <mc:Fallback>
                <p:oleObj name="think-cell Slide" r:id="rId6" imgW="286" imgH="286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23" descr="T_Logo_3c_Slogan_n_DE_EMF CD EXPORT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640"/>
          <a:stretch>
            <a:fillRect/>
          </a:stretch>
        </p:blipFill>
        <p:spPr bwMode="black">
          <a:xfrm>
            <a:off x="323850" y="6137275"/>
            <a:ext cx="9080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4" descr="T_Logo_3c_Slogan_n_DE_EMF CD EXPORT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12"/>
          <a:stretch>
            <a:fillRect/>
          </a:stretch>
        </p:blipFill>
        <p:spPr bwMode="black">
          <a:xfrm>
            <a:off x="7042150" y="6137275"/>
            <a:ext cx="17732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Titelplatzhalter 1"/>
          <p:cNvSpPr>
            <a:spLocks noGrp="1"/>
          </p:cNvSpPr>
          <p:nvPr>
            <p:ph type="ctrTitle"/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altLang="de-DE" noProof="0" dirty="0" smtClean="0"/>
              <a:t>TITELMASTERFORMAT DURCH KLICKEN BEARBEITEN</a:t>
            </a:r>
          </a:p>
        </p:txBody>
      </p:sp>
      <p:sp>
        <p:nvSpPr>
          <p:cNvPr id="45059" name="Textplatzhalter 2"/>
          <p:cNvSpPr>
            <a:spLocks noGrp="1"/>
          </p:cNvSpPr>
          <p:nvPr>
            <p:ph type="subTitle" idx="1"/>
          </p:nvPr>
        </p:nvSpPr>
        <p:spPr bwMode="black">
          <a:xfrm>
            <a:off x="304800" y="3676650"/>
            <a:ext cx="8496300" cy="328613"/>
          </a:xfrm>
        </p:spPr>
        <p:txBody>
          <a:bodyPr>
            <a:spAutoFit/>
          </a:bodyPr>
          <a:lstStyle>
            <a:lvl1pPr>
              <a:defRPr sz="2400" smtClean="0">
                <a:solidFill>
                  <a:schemeClr val="bg1"/>
                </a:solidFill>
                <a:latin typeface="Tele-GroteskNor" pitchFamily="2" charset="0"/>
              </a:defRPr>
            </a:lvl1pPr>
          </a:lstStyle>
          <a:p>
            <a:pPr lvl="0"/>
            <a:r>
              <a:rPr lang="de-DE" altLang="de-DE" noProof="0" smtClean="0"/>
              <a:t>Formatvorlage des Untertitelmasters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93109775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3647CE-A11D-4BD5-8DD4-1705B598AA53}" type="datetime1">
              <a:rPr lang="de-DE" altLang="de-DE"/>
              <a:pPr>
                <a:defRPr/>
              </a:pPr>
              <a:t>12.07.2016</a:t>
            </a:fld>
            <a:endParaRPr lang="de-DE" altLang="de-DE"/>
          </a:p>
        </p:txBody>
      </p:sp>
      <p:sp>
        <p:nvSpPr>
          <p:cNvPr id="3" name="Fußzeilenplatzhalt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– Streng vertraulich, Vertraulich, Intern –                         Autor / Thema der Präsentation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9BA24B-737B-4EC6-A3AF-31B450567882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564048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111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D0E4C4-6476-476A-BFB9-D64B2E912803}" type="datetime1">
              <a:rPr lang="de-DE" altLang="de-DE"/>
              <a:pPr>
                <a:defRPr/>
              </a:pPr>
              <a:t>12.07.2016</a:t>
            </a:fld>
            <a:endParaRPr lang="de-DE" altLang="de-DE"/>
          </a:p>
        </p:txBody>
      </p:sp>
      <p:sp>
        <p:nvSpPr>
          <p:cNvPr id="4" name="Fußzeilenplatzhalt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– Streng vertraulich, Vertraulich, Intern –                         Autor / Thema der Präsentation</a:t>
            </a:r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5CEC97-5361-4BA6-91F6-51766D467B05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403411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4111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04800" y="1773238"/>
            <a:ext cx="8496300" cy="428466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AEB67F-A42A-45C0-B836-B3F882B2A2E1}" type="datetime1">
              <a:rPr lang="de-DE" altLang="de-DE"/>
              <a:pPr>
                <a:defRPr/>
              </a:pPr>
              <a:t>12.07.2016</a:t>
            </a:fld>
            <a:endParaRPr lang="de-DE" alt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de-DE"/>
              <a:t>– Streng vertraulich, Vertraulich, Intern –                         Autor / Thema der Präsentation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60883E-7016-47CB-A58B-6960D5812ED1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48774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13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12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tags" Target="../tags/tag4.xml"/><Relationship Id="rId4" Type="http://schemas.openxmlformats.org/officeDocument/2006/relationships/slideLayout" Target="../slideLayouts/slideLayout4.xml"/><Relationship Id="rId9" Type="http://schemas.openxmlformats.org/officeDocument/2006/relationships/tags" Target="../tags/tag3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3" Type="http://schemas.openxmlformats.org/officeDocument/2006/relationships/slideLayout" Target="../slideLayouts/slideLayout8.xml"/><Relationship Id="rId7" Type="http://schemas.openxmlformats.org/officeDocument/2006/relationships/vmlDrawing" Target="../drawings/vmlDrawing3.vml"/><Relationship Id="rId12" Type="http://schemas.openxmlformats.org/officeDocument/2006/relationships/tags" Target="../tags/tag28.xml"/><Relationship Id="rId17" Type="http://schemas.openxmlformats.org/officeDocument/2006/relationships/image" Target="../media/image5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11" Type="http://schemas.openxmlformats.org/officeDocument/2006/relationships/tags" Target="../tags/tag27.xml"/><Relationship Id="rId5" Type="http://schemas.openxmlformats.org/officeDocument/2006/relationships/slideLayout" Target="../slideLayouts/slideLayout10.xml"/><Relationship Id="rId15" Type="http://schemas.openxmlformats.org/officeDocument/2006/relationships/oleObject" Target="../embeddings/oleObject3.bin"/><Relationship Id="rId10" Type="http://schemas.openxmlformats.org/officeDocument/2006/relationships/tags" Target="../tags/tag26.xml"/><Relationship Id="rId4" Type="http://schemas.openxmlformats.org/officeDocument/2006/relationships/slideLayout" Target="../slideLayouts/slideLayout9.xml"/><Relationship Id="rId9" Type="http://schemas.openxmlformats.org/officeDocument/2006/relationships/tags" Target="../tags/tag25.xml"/><Relationship Id="rId14" Type="http://schemas.openxmlformats.org/officeDocument/2006/relationships/tags" Target="../tags/tag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Grafik 9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6346825"/>
            <a:ext cx="31369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27" name="Object 51" hidden="1"/>
          <p:cNvGraphicFramePr>
            <a:graphicFrameLocks noChangeAspect="1"/>
          </p:cNvGraphicFramePr>
          <p:nvPr userDrawn="1">
            <p:custDataLst>
              <p:tags r:id="rId8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6" name="think-cell Folie" r:id="rId15" imgW="286" imgH="286" progId="TCLayout.ActiveDocument.1">
                  <p:embed/>
                </p:oleObj>
              </mc:Choice>
              <mc:Fallback>
                <p:oleObj name="think-cell Folie" r:id="rId15" imgW="286" imgH="286" progId="TCLayout.ActiveDocument.1">
                  <p:embed/>
                  <p:pic>
                    <p:nvPicPr>
                      <p:cNvPr id="0" name="Object 5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itelplatzhalter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 bwMode="gray">
          <a:xfrm>
            <a:off x="323850" y="333375"/>
            <a:ext cx="849630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1029" name="Textplatzhalter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 bwMode="gray">
          <a:xfrm>
            <a:off x="323850" y="1773238"/>
            <a:ext cx="8496300" cy="428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Mastertextformat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  <p:custDataLst>
              <p:tags r:id="rId11"/>
            </p:custDataLst>
          </p:nvPr>
        </p:nvSpPr>
        <p:spPr bwMode="gray">
          <a:xfrm>
            <a:off x="6804025" y="6431563"/>
            <a:ext cx="1800225" cy="138499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900">
                <a:solidFill>
                  <a:schemeClr val="tx1"/>
                </a:solidFill>
                <a:latin typeface="Tele-GroteskNor" pitchFamily="2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de-DE" smtClean="0"/>
              <a:t>18.03.2014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  <p:custDataLst>
              <p:tags r:id="rId12"/>
            </p:custDataLst>
          </p:nvPr>
        </p:nvSpPr>
        <p:spPr bwMode="gray">
          <a:xfrm>
            <a:off x="3559175" y="6427788"/>
            <a:ext cx="3100388" cy="138112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900">
                <a:solidFill>
                  <a:schemeClr val="tx1"/>
                </a:solidFill>
                <a:latin typeface="Tele-GroteskNor" pitchFamily="2" charset="0"/>
                <a:cs typeface="Arial" pitchFamily="34" charset="0"/>
              </a:defRPr>
            </a:lvl1pPr>
          </a:lstStyle>
          <a:p>
            <a:pPr algn="ctr">
              <a:defRPr/>
            </a:pPr>
            <a:r>
              <a:rPr lang="de-DE" dirty="0" smtClean="0"/>
              <a:t>- Confidential -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  <p:custDataLst>
              <p:tags r:id="rId13"/>
            </p:custDataLst>
          </p:nvPr>
        </p:nvSpPr>
        <p:spPr bwMode="gray">
          <a:xfrm>
            <a:off x="8540750" y="6432550"/>
            <a:ext cx="288925" cy="13652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900">
                <a:solidFill>
                  <a:schemeClr val="tx1"/>
                </a:solidFill>
                <a:latin typeface="Tele-GroteskNor" pitchFamily="2" charset="0"/>
                <a:cs typeface="Arial" pitchFamily="34" charset="0"/>
              </a:defRPr>
            </a:lvl1pPr>
          </a:lstStyle>
          <a:p>
            <a:pPr>
              <a:defRPr/>
            </a:pPr>
            <a:fld id="{AB36E577-A52C-49BA-9E42-C0EA2500F392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87" r:id="rId2"/>
    <p:sldLayoutId id="2147483788" r:id="rId3"/>
    <p:sldLayoutId id="2147483789" r:id="rId4"/>
    <p:sldLayoutId id="2147483790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lang="de-DE" sz="3000" kern="1200" dirty="0">
          <a:solidFill>
            <a:schemeClr val="tx2"/>
          </a:solidFill>
          <a:latin typeface="TeleGrotesk Headline Ultra" pitchFamily="2" charset="0"/>
          <a:ea typeface="TeleGrotesk Headline Ultra" pitchFamily="2" charset="0"/>
          <a:cs typeface="TeleGrotesk Headline Ultra" pitchFamily="2" charset="0"/>
        </a:defRPr>
      </a:lvl1pPr>
      <a:lvl2pPr algn="l" defTabSz="457200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Grotesk Headline Ultra" pitchFamily="2" charset="0"/>
          <a:ea typeface="TeleGrotesk Headline Ultra"/>
          <a:cs typeface="TeleGrotesk Headline Ultra"/>
        </a:defRPr>
      </a:lvl2pPr>
      <a:lvl3pPr algn="l" defTabSz="457200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Grotesk Headline Ultra" pitchFamily="2" charset="0"/>
          <a:ea typeface="TeleGrotesk Headline Ultra"/>
          <a:cs typeface="TeleGrotesk Headline Ultra"/>
        </a:defRPr>
      </a:lvl3pPr>
      <a:lvl4pPr algn="l" defTabSz="457200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Grotesk Headline Ultra" pitchFamily="2" charset="0"/>
          <a:ea typeface="TeleGrotesk Headline Ultra"/>
          <a:cs typeface="TeleGrotesk Headline Ultra"/>
        </a:defRPr>
      </a:lvl4pPr>
      <a:lvl5pPr algn="l" defTabSz="457200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Grotesk Headline Ultra" pitchFamily="2" charset="0"/>
          <a:ea typeface="TeleGrotesk Headline Ultra"/>
          <a:cs typeface="TeleGrotesk Headline Ultra"/>
        </a:defRPr>
      </a:lvl5pPr>
      <a:lvl6pPr marL="457200" algn="l" defTabSz="457200" rtl="0" fontAlgn="base">
        <a:lnSpc>
          <a:spcPts val="3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6pPr>
      <a:lvl7pPr marL="914400" algn="l" defTabSz="457200" rtl="0" fontAlgn="base">
        <a:lnSpc>
          <a:spcPts val="3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7pPr>
      <a:lvl8pPr marL="1371600" algn="l" defTabSz="457200" rtl="0" fontAlgn="base">
        <a:lnSpc>
          <a:spcPts val="3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8pPr>
      <a:lvl9pPr marL="1828800" algn="l" defTabSz="457200" rtl="0" fontAlgn="base">
        <a:lnSpc>
          <a:spcPts val="3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9pPr>
    </p:titleStyle>
    <p:bodyStyle>
      <a:lvl1pPr marL="342900" indent="-342900" algn="l" defTabSz="457200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indent="455613" algn="l" defTabSz="457200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79388" indent="-176213" algn="l" defTabSz="457200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352425" indent="-171450" algn="l" defTabSz="457200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538163" indent="-184150" algn="l" defTabSz="457200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0" name="Object 51" hidden="1"/>
          <p:cNvGraphicFramePr>
            <a:graphicFrameLocks noChangeAspect="1"/>
          </p:cNvGraphicFramePr>
          <p:nvPr userDrawn="1">
            <p:custDataLst>
              <p:tags r:id="rId8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" name="think-cell Slide" r:id="rId15" imgW="286" imgH="286" progId="TCLayout.ActiveDocument.1">
                  <p:embed/>
                </p:oleObj>
              </mc:Choice>
              <mc:Fallback>
                <p:oleObj name="think-cell Slide" r:id="rId15" imgW="286" imgH="286" progId="TCLayout.ActiveDocument.1">
                  <p:embed/>
                  <p:pic>
                    <p:nvPicPr>
                      <p:cNvPr id="0" name="Object 5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1" name="Titelplatzhalter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 bwMode="gray">
          <a:xfrm>
            <a:off x="304800" y="333375"/>
            <a:ext cx="84963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de-DE" altLang="de-DE" smtClean="0"/>
              <a:t>MASTERTITELFORMAT BEARBEITEN</a:t>
            </a:r>
          </a:p>
        </p:txBody>
      </p:sp>
      <p:sp>
        <p:nvSpPr>
          <p:cNvPr id="2052" name="Textplatzhalter 2"/>
          <p:cNvSpPr>
            <a:spLocks noGrp="1"/>
          </p:cNvSpPr>
          <p:nvPr>
            <p:ph type="body" idx="1"/>
            <p:custDataLst>
              <p:tags r:id="rId10"/>
            </p:custDataLst>
          </p:nvPr>
        </p:nvSpPr>
        <p:spPr bwMode="gray">
          <a:xfrm>
            <a:off x="304800" y="1773238"/>
            <a:ext cx="8496300" cy="428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smtClean="0"/>
              <a:t>Mastertextformat bearbeiten</a:t>
            </a:r>
          </a:p>
          <a:p>
            <a:pPr lvl="1"/>
            <a:r>
              <a:rPr lang="de-DE" altLang="de-DE" smtClean="0"/>
              <a:t>Zweite Ebene</a:t>
            </a:r>
          </a:p>
          <a:p>
            <a:pPr lvl="2"/>
            <a:r>
              <a:rPr lang="de-DE" altLang="de-DE" smtClean="0"/>
              <a:t>Dritte Ebene</a:t>
            </a:r>
          </a:p>
          <a:p>
            <a:pPr lvl="3"/>
            <a:r>
              <a:rPr lang="de-DE" altLang="de-DE" smtClean="0"/>
              <a:t>Vierte Ebene</a:t>
            </a:r>
          </a:p>
          <a:p>
            <a:pPr lvl="4"/>
            <a:r>
              <a:rPr lang="de-DE" altLang="de-DE" smtClean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  <p:custDataLst>
              <p:tags r:id="rId11"/>
            </p:custDataLst>
          </p:nvPr>
        </p:nvSpPr>
        <p:spPr bwMode="gray">
          <a:xfrm>
            <a:off x="6804025" y="6431563"/>
            <a:ext cx="1800225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pPr>
              <a:defRPr/>
            </a:pPr>
            <a:r>
              <a:rPr lang="de-DE" altLang="de-DE" dirty="0" smtClean="0"/>
              <a:t>18.03.2014</a:t>
            </a:r>
            <a:endParaRPr lang="de-DE" alt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  <p:custDataLst>
              <p:tags r:id="rId12"/>
            </p:custDataLst>
          </p:nvPr>
        </p:nvSpPr>
        <p:spPr bwMode="gray">
          <a:xfrm>
            <a:off x="2557463" y="6431563"/>
            <a:ext cx="41021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pPr>
              <a:defRPr/>
            </a:pPr>
            <a:r>
              <a:rPr lang="de-DE" altLang="de-DE" dirty="0" smtClean="0"/>
              <a:t>–Confidential –                         Rami Puzis / Diffusion Tracking in Social Media, 1</a:t>
            </a:r>
            <a:r>
              <a:rPr lang="de-DE" altLang="de-DE" baseline="30000" dirty="0" smtClean="0"/>
              <a:t>st</a:t>
            </a:r>
            <a:r>
              <a:rPr lang="de-DE" altLang="de-DE" dirty="0" smtClean="0"/>
              <a:t> Milestone Report</a:t>
            </a:r>
            <a:endParaRPr lang="de-DE" alt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  <p:custDataLst>
              <p:tags r:id="rId13"/>
            </p:custDataLst>
          </p:nvPr>
        </p:nvSpPr>
        <p:spPr bwMode="gray">
          <a:xfrm>
            <a:off x="8540750" y="6432550"/>
            <a:ext cx="288925" cy="13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900">
                <a:latin typeface="Tele-GroteskNor" pitchFamily="2" charset="0"/>
              </a:defRPr>
            </a:lvl1pPr>
          </a:lstStyle>
          <a:p>
            <a:pPr>
              <a:defRPr/>
            </a:pPr>
            <a:fld id="{E2E5300D-ACF0-4EE3-9620-0107EA183A5B}" type="slidenum">
              <a:rPr lang="de-DE" altLang="de-DE"/>
              <a:pPr>
                <a:defRPr/>
              </a:pPr>
              <a:t>‹#›</a:t>
            </a:fld>
            <a:endParaRPr lang="de-DE" altLang="de-DE"/>
          </a:p>
        </p:txBody>
      </p:sp>
      <p:pic>
        <p:nvPicPr>
          <p:cNvPr id="2056" name="Picture 53" descr="T_Logo_3c_Slogan_p_DE_EMF CD EXPORT"/>
          <p:cNvPicPr>
            <a:picLocks noChangeAspect="1" noChangeArrowheads="1"/>
          </p:cNvPicPr>
          <p:nvPr userDrawn="1">
            <p:custDataLst>
              <p:tags r:id="rId1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319088" y="6346825"/>
            <a:ext cx="217328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1" r:id="rId2"/>
    <p:sldLayoutId id="2147483792" r:id="rId3"/>
    <p:sldLayoutId id="2147483793" r:id="rId4"/>
    <p:sldLayoutId id="2147483794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de-DE" sz="3000" kern="1200" dirty="0">
          <a:solidFill>
            <a:schemeClr val="tx2"/>
          </a:solidFill>
          <a:latin typeface="TeleGrotesk Headline Ultra" pitchFamily="2" charset="0"/>
          <a:ea typeface="TeleGrotesk Headline Ultra" pitchFamily="2" charset="0"/>
          <a:cs typeface="TeleGrotesk Headline Ultra" pitchFamily="2" charset="0"/>
        </a:defRPr>
      </a:lvl1pPr>
      <a:lvl2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Grotesk Headline Ultra" pitchFamily="2" charset="0"/>
          <a:ea typeface="TeleGrotesk Headline Ultra" pitchFamily="2" charset="0"/>
          <a:cs typeface="TeleGrotesk Headline Ultra" pitchFamily="2" charset="0"/>
        </a:defRPr>
      </a:lvl2pPr>
      <a:lvl3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Grotesk Headline Ultra" pitchFamily="2" charset="0"/>
          <a:ea typeface="TeleGrotesk Headline Ultra" pitchFamily="2" charset="0"/>
          <a:cs typeface="TeleGrotesk Headline Ultra" pitchFamily="2" charset="0"/>
        </a:defRPr>
      </a:lvl3pPr>
      <a:lvl4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Grotesk Headline Ultra" pitchFamily="2" charset="0"/>
          <a:ea typeface="TeleGrotesk Headline Ultra" pitchFamily="2" charset="0"/>
          <a:cs typeface="TeleGrotesk Headline Ultra" pitchFamily="2" charset="0"/>
        </a:defRPr>
      </a:lvl4pPr>
      <a:lvl5pPr algn="l" defTabSz="4572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Grotesk Headline Ultra" pitchFamily="2" charset="0"/>
          <a:ea typeface="TeleGrotesk Headline Ultra" pitchFamily="2" charset="0"/>
          <a:cs typeface="TeleGrotesk Headline Ultra" pitchFamily="2" charset="0"/>
        </a:defRPr>
      </a:lvl5pPr>
      <a:lvl6pPr marL="457200"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6pPr>
      <a:lvl7pPr marL="914400"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7pPr>
      <a:lvl8pPr marL="1371600"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8pPr>
      <a:lvl9pPr marL="1828800" algn="l" defTabSz="457200" rtl="0" fontAlgn="base">
        <a:lnSpc>
          <a:spcPct val="90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Tele-GroteskUlt" pitchFamily="2" charset="0"/>
        </a:defRPr>
      </a:lvl9pPr>
    </p:titleStyle>
    <p:bodyStyle>
      <a:lvl1pPr algn="l" defTabSz="457200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Tele-GroteskFet" pitchFamily="2" charset="0"/>
          <a:ea typeface="+mn-ea"/>
          <a:cs typeface="+mn-cs"/>
        </a:defRPr>
      </a:lvl1pPr>
      <a:lvl2pPr marL="1588" algn="l" defTabSz="457200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Font typeface="Wingdings" pitchFamily="2" charset="2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179388" indent="-176213" algn="l" defTabSz="457200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352425" indent="-171450" algn="l" defTabSz="457200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538163" indent="-184150" algn="l" defTabSz="457200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42.png"/><Relationship Id="rId3" Type="http://schemas.openxmlformats.org/officeDocument/2006/relationships/tags" Target="../tags/tag51.xml"/><Relationship Id="rId7" Type="http://schemas.openxmlformats.org/officeDocument/2006/relationships/image" Target="../media/image18.png"/><Relationship Id="rId12" Type="http://schemas.openxmlformats.org/officeDocument/2006/relationships/image" Target="../media/image41.jpeg"/><Relationship Id="rId2" Type="http://schemas.openxmlformats.org/officeDocument/2006/relationships/tags" Target="../tags/tag50.xml"/><Relationship Id="rId16" Type="http://schemas.openxmlformats.org/officeDocument/2006/relationships/image" Target="../media/image20.jpg"/><Relationship Id="rId1" Type="http://schemas.openxmlformats.org/officeDocument/2006/relationships/tags" Target="../tags/tag49.xml"/><Relationship Id="rId6" Type="http://schemas.openxmlformats.org/officeDocument/2006/relationships/image" Target="../media/image37.png"/><Relationship Id="rId11" Type="http://schemas.openxmlformats.org/officeDocument/2006/relationships/image" Target="../media/image40.png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16.jpeg"/><Relationship Id="rId10" Type="http://schemas.openxmlformats.org/officeDocument/2006/relationships/image" Target="../media/image39.png"/><Relationship Id="rId4" Type="http://schemas.openxmlformats.org/officeDocument/2006/relationships/tags" Target="../tags/tag52.xml"/><Relationship Id="rId9" Type="http://schemas.openxmlformats.org/officeDocument/2006/relationships/image" Target="../media/image38.png"/><Relationship Id="rId1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tags" Target="../tags/tag48.xml"/><Relationship Id="rId7" Type="http://schemas.openxmlformats.org/officeDocument/2006/relationships/image" Target="../media/image19.jpeg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microsoft.com/office/2007/relationships/hdphoto" Target="../media/hdphoto1.wdp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ctrTitle"/>
          </p:nvPr>
        </p:nvSpPr>
        <p:spPr>
          <a:xfrm>
            <a:off x="2070257" y="2710352"/>
            <a:ext cx="5326601" cy="854080"/>
          </a:xfrm>
        </p:spPr>
        <p:txBody>
          <a:bodyPr/>
          <a:lstStyle/>
          <a:p>
            <a:pPr eaLnBrk="1" hangingPunct="1"/>
            <a:r>
              <a:rPr lang="en-US" altLang="de-DE" dirty="0" smtClean="0"/>
              <a:t>Bad actors</a:t>
            </a:r>
            <a:endParaRPr altLang="de-DE" dirty="0"/>
          </a:p>
        </p:txBody>
      </p:sp>
    </p:spTree>
    <p:extLst>
      <p:ext uri="{BB962C8B-B14F-4D97-AF65-F5344CB8AC3E}">
        <p14:creationId xmlns:p14="http://schemas.microsoft.com/office/powerpoint/2010/main" val="24500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12.07.2016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– Streng vertraulich, Vertraulich, Intern –                         Autor / Thema der Präsentation</a:t>
            </a:r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/>
              <a:t>Primarily results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3018737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/>
              <a:t>To better understand the nature of the Twitter authors retrieved from  VICO’s feed, we manually investigated them </a:t>
            </a:r>
            <a:r>
              <a:rPr lang="en-US" sz="2400" strike="sngStrike" dirty="0">
                <a:solidFill>
                  <a:srgbClr val="FF0000"/>
                </a:solidFill>
              </a:rPr>
              <a:t>via </a:t>
            </a:r>
            <a:r>
              <a:rPr lang="en-US" sz="2400" strike="sngStrike" dirty="0" smtClean="0">
                <a:solidFill>
                  <a:srgbClr val="FF0000"/>
                </a:solidFill>
              </a:rPr>
              <a:t>cluster </a:t>
            </a:r>
            <a:r>
              <a:rPr lang="en-US" sz="2400" strike="sngStrike" dirty="0" smtClean="0">
                <a:solidFill>
                  <a:srgbClr val="FF0000"/>
                </a:solidFill>
              </a:rPr>
              <a:t>analysis</a:t>
            </a:r>
            <a:r>
              <a:rPr lang="en-US" sz="2400" dirty="0"/>
              <a:t>. </a:t>
            </a:r>
            <a:r>
              <a:rPr lang="en-US" sz="2400" dirty="0">
                <a:solidFill>
                  <a:srgbClr val="FF0000"/>
                </a:solidFill>
              </a:rPr>
              <a:t>How about: we used </a:t>
            </a:r>
            <a:r>
              <a:rPr lang="en-US" sz="2400" dirty="0" err="1">
                <a:solidFill>
                  <a:srgbClr val="FF0000"/>
                </a:solidFill>
              </a:rPr>
              <a:t>unseupervised</a:t>
            </a:r>
            <a:r>
              <a:rPr lang="en-US" sz="2400" dirty="0">
                <a:solidFill>
                  <a:srgbClr val="FF0000"/>
                </a:solidFill>
              </a:rPr>
              <a:t> learning algorithm to divide the authors into </a:t>
            </a:r>
            <a:r>
              <a:rPr lang="en-US" sz="2400" dirty="0" err="1">
                <a:solidFill>
                  <a:srgbClr val="FF0000"/>
                </a:solidFill>
              </a:rPr>
              <a:t>clustrers</a:t>
            </a:r>
            <a:r>
              <a:rPr lang="en-US" sz="2400" dirty="0">
                <a:solidFill>
                  <a:srgbClr val="FF0000"/>
                </a:solidFill>
              </a:rPr>
              <a:t>?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By this analysis we were able to divide users into different clusters. 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Users in the same cluster share mutual features</a:t>
            </a:r>
            <a:r>
              <a:rPr lang="en-US" sz="2400" dirty="0" smtClean="0"/>
              <a:t>.</a:t>
            </a:r>
          </a:p>
          <a:p>
            <a:pPr lvl="1" eaLnBrk="1" hangingPunct="1">
              <a:buSzTx/>
            </a:pPr>
            <a:endParaRPr lang="de-DE" altLang="de-DE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82" y="2705351"/>
            <a:ext cx="8372968" cy="295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45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12.07.2016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– Streng vertraulich, Vertraulich, Intern –                         Autor / Thema der Präsentation</a:t>
            </a:r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Cluster analysis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1720615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We used the Expectation-Maximization (EM) algorithm, and a set of features for representing each Twitter author to find groups of Twitter users who share similar appearances or behaviors</a:t>
            </a:r>
            <a:r>
              <a:rPr lang="en-US" sz="2400" dirty="0" smtClean="0"/>
              <a:t>. </a:t>
            </a:r>
            <a:r>
              <a:rPr lang="en-US" sz="2400" dirty="0" smtClean="0">
                <a:solidFill>
                  <a:srgbClr val="FF0000"/>
                </a:solidFill>
              </a:rPr>
              <a:t>The sentence is not clear</a:t>
            </a:r>
            <a:endParaRPr lang="en-US" sz="2400" dirty="0" smtClean="0">
              <a:solidFill>
                <a:srgbClr val="FF0000"/>
              </a:solidFill>
            </a:endParaRP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Eventually, we were able to find 4 clusters: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lvl="1" eaLnBrk="1" hangingPunct="1">
              <a:buSzTx/>
            </a:pPr>
            <a:endParaRPr lang="de-DE" altLang="de-DE" sz="2400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357223"/>
              </p:ext>
            </p:extLst>
          </p:nvPr>
        </p:nvGraphicFramePr>
        <p:xfrm>
          <a:off x="1531620" y="2724405"/>
          <a:ext cx="5272405" cy="2682240"/>
        </p:xfrm>
        <a:graphic>
          <a:graphicData uri="http://schemas.openxmlformats.org/drawingml/2006/table">
            <a:tbl>
              <a:tblPr rtl="1" firstRow="1" bandRow="1">
                <a:tableStyleId>{073A0DAA-6AF3-43AB-8588-CEC1D06C72B9}</a:tableStyleId>
              </a:tblPr>
              <a:tblGrid>
                <a:gridCol w="1219200"/>
                <a:gridCol w="1167493"/>
                <a:gridCol w="840921"/>
                <a:gridCol w="1257300"/>
                <a:gridCol w="787491"/>
              </a:tblGrid>
              <a:tr h="33909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%</a:t>
                      </a:r>
                      <a:r>
                        <a:rPr lang="en-US" sz="2000" baseline="0" dirty="0" smtClean="0"/>
                        <a:t> Bad actors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#Bad actors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Total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Clusters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No.</a:t>
                      </a:r>
                      <a:endParaRPr lang="he-IL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3.95%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193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4886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Cluster0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1</a:t>
                      </a:r>
                      <a:endParaRPr lang="he-IL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0%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0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770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Cluster1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2</a:t>
                      </a:r>
                      <a:endParaRPr lang="he-IL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8.127%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244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3002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Cluster2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3</a:t>
                      </a:r>
                      <a:endParaRPr lang="he-IL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1.172%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7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597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Cluster3</a:t>
                      </a:r>
                      <a:endParaRPr lang="he-IL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4</a:t>
                      </a:r>
                      <a:endParaRPr lang="he-IL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 rtl="1"/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444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9,255</a:t>
                      </a:r>
                      <a:endParaRPr lang="he-I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e-IL" sz="20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000" dirty="0" smtClean="0"/>
                        <a:t>Sum</a:t>
                      </a:r>
                      <a:endParaRPr lang="he-IL" sz="20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70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12.07.2016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– Streng vertraulich, Vertraulich, Intern –                         Autor / Thema der Präsentation</a:t>
            </a:r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Cluster0 (Observing manually)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35651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This cluster is varied so it is hard to tell exactly which users exist in this cluster.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Several users advertise commercials </a:t>
            </a:r>
            <a:r>
              <a:rPr lang="en-US" sz="2400" strike="sngStrike" dirty="0" smtClean="0">
                <a:solidFill>
                  <a:srgbClr val="FF0000"/>
                </a:solidFill>
              </a:rPr>
              <a:t>for doing Twitter actions like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 by </a:t>
            </a:r>
            <a:r>
              <a:rPr lang="en-US" sz="2400" dirty="0" smtClean="0"/>
              <a:t>RT</a:t>
            </a:r>
            <a:r>
              <a:rPr lang="en-US" sz="2400" dirty="0" smtClean="0"/>
              <a:t>, </a:t>
            </a:r>
            <a:r>
              <a:rPr lang="en-US" sz="2400" strike="sngStrike" dirty="0" smtClean="0">
                <a:solidFill>
                  <a:srgbClr val="FF0000"/>
                </a:solidFill>
              </a:rPr>
              <a:t>and follow for </a:t>
            </a:r>
            <a:r>
              <a:rPr lang="en-US" sz="2400" strike="sngStrike" dirty="0" err="1" smtClean="0">
                <a:solidFill>
                  <a:srgbClr val="FF0000"/>
                </a:solidFill>
              </a:rPr>
              <a:t>money.</a:t>
            </a:r>
            <a:r>
              <a:rPr lang="en-US" sz="2400" dirty="0" err="1" smtClean="0"/>
              <a:t>These</a:t>
            </a:r>
            <a:r>
              <a:rPr lang="en-US" sz="2400" dirty="0" smtClean="0"/>
              <a:t> </a:t>
            </a:r>
            <a:r>
              <a:rPr lang="en-US" sz="2400" dirty="0" smtClean="0"/>
              <a:t>users are probably </a:t>
            </a:r>
            <a:r>
              <a:rPr lang="en-US" sz="2400" dirty="0" err="1" smtClean="0"/>
              <a:t>crowdturfers</a:t>
            </a:r>
            <a:r>
              <a:rPr lang="en-US" sz="2400" dirty="0" smtClean="0"/>
              <a:t>.</a:t>
            </a:r>
          </a:p>
          <a:p>
            <a:pPr lvl="1" eaLnBrk="1" hangingPunct="1">
              <a:buSzTx/>
            </a:pPr>
            <a:r>
              <a:rPr lang="en-US" sz="2400" dirty="0" smtClean="0"/>
              <a:t> </a:t>
            </a:r>
          </a:p>
          <a:p>
            <a:pPr lvl="1" eaLnBrk="1" hangingPunct="1">
              <a:buSzTx/>
            </a:pPr>
            <a:endParaRPr lang="en-US" sz="2400" dirty="0" smtClean="0"/>
          </a:p>
          <a:p>
            <a:pPr lvl="1" eaLnBrk="1" hangingPunct="1">
              <a:buSzTx/>
            </a:pPr>
            <a:endParaRPr lang="de-DE" altLang="de-DE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648" y="2572896"/>
            <a:ext cx="5307899" cy="332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5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12.07.2016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– Streng vertraulich, Vertraulich, Intern –                         Autor / Thema der Präsentation</a:t>
            </a:r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Cluster0 (Observing manually)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35651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buSzTx/>
            </a:pPr>
            <a:r>
              <a:rPr lang="en-US" sz="2400" dirty="0" smtClean="0"/>
              <a:t> </a:t>
            </a:r>
          </a:p>
          <a:p>
            <a:pPr lvl="1" eaLnBrk="1" hangingPunct="1">
              <a:buSzTx/>
            </a:pPr>
            <a:endParaRPr lang="en-US" sz="2400" dirty="0" smtClean="0"/>
          </a:p>
          <a:p>
            <a:pPr lvl="1" eaLnBrk="1" hangingPunct="1">
              <a:buSzTx/>
            </a:pPr>
            <a:endParaRPr lang="de-DE" altLang="de-DE" sz="24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2" y="1456357"/>
            <a:ext cx="5307899" cy="33217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057" y="1108611"/>
            <a:ext cx="4623935" cy="524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0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12.07.2016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– Streng vertraulich, Vertraulich, Intern –                         Autor / Thema der Präsentation</a:t>
            </a:r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Cluster0 (main features)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35651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Average age in days : 1370.58 ~ 3+ years old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Average post length : 14.0331 words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Average posts per day : 25.0849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Saved the default profile : 43.39% (Most of them changed their profile from default.)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Friends – followers ratio : 2.7026 (More friends than followers)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Average number of friends : 969.29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Average number of followers : 744.113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Average number of posts: 21,837.65   </a:t>
            </a:r>
          </a:p>
          <a:p>
            <a:pPr lvl="1" eaLnBrk="1" hangingPunct="1">
              <a:buSzTx/>
            </a:pPr>
            <a:endParaRPr lang="en-US" sz="2400" dirty="0" smtClean="0"/>
          </a:p>
          <a:p>
            <a:pPr lvl="1" eaLnBrk="1" hangingPunct="1">
              <a:buSzTx/>
            </a:pPr>
            <a:endParaRPr lang="de-DE" alt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37365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12.07.2016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– Streng vertraulich, Vertraulich, Intern –                         Autor / Thema der Präsentation</a:t>
            </a:r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Cluster1 (Observing manually)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35651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This cluster includes many users which are suspected by us to be </a:t>
            </a:r>
            <a:r>
              <a:rPr lang="en-US" sz="2400" dirty="0" smtClean="0"/>
              <a:t>new</a:t>
            </a:r>
            <a:r>
              <a:rPr lang="en-US" sz="2400" dirty="0" smtClean="0">
                <a:solidFill>
                  <a:srgbClr val="FF0000"/>
                </a:solidFill>
              </a:rPr>
              <a:t> is it? We found that most of them are quite heavy users</a:t>
            </a:r>
            <a:r>
              <a:rPr lang="en-US" sz="2400" dirty="0" smtClean="0"/>
              <a:t>.</a:t>
            </a:r>
            <a:endParaRPr lang="en-US" sz="2400" dirty="0" smtClean="0"/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They have great number of followers, and friends.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They publish great number of posts.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This cluster includes many regular users who gained great effect within Twitter as well as companies, and news feed. </a:t>
            </a:r>
          </a:p>
          <a:p>
            <a:pPr lvl="1" eaLnBrk="1" hangingPunct="1">
              <a:buSzTx/>
            </a:pPr>
            <a:r>
              <a:rPr lang="en-US" sz="2400" dirty="0" smtClean="0"/>
              <a:t> </a:t>
            </a:r>
          </a:p>
          <a:p>
            <a:pPr lvl="1" eaLnBrk="1" hangingPunct="1">
              <a:buSzTx/>
            </a:pPr>
            <a:endParaRPr lang="en-US" sz="2400" dirty="0" smtClean="0"/>
          </a:p>
          <a:p>
            <a:pPr lvl="1" eaLnBrk="1" hangingPunct="1">
              <a:buSzTx/>
            </a:pPr>
            <a:endParaRPr lang="de-DE" altLang="de-DE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8" y="3337711"/>
            <a:ext cx="4005547" cy="2372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647" y="3828048"/>
            <a:ext cx="4499751" cy="222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6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12.07.2016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– Streng vertraulich, Vertraulich, Intern –                         Autor / Thema der Präsentation</a:t>
            </a:r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Cluster1 (Observing manually)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35651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Several found to be regular users.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Many of them were found in other OSNs. </a:t>
            </a:r>
          </a:p>
          <a:p>
            <a:pPr lvl="1" eaLnBrk="1" hangingPunct="1">
              <a:buSzTx/>
            </a:pPr>
            <a:endParaRPr lang="en-US" sz="2400" dirty="0" smtClean="0"/>
          </a:p>
          <a:p>
            <a:pPr lvl="1" eaLnBrk="1" hangingPunct="1">
              <a:buSzTx/>
            </a:pPr>
            <a:endParaRPr lang="de-DE" altLang="de-DE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1" y="2196193"/>
            <a:ext cx="6622181" cy="34371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321" y="230518"/>
            <a:ext cx="3568586" cy="172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43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12.07.2016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– Streng vertraulich, Vertraulich, Intern –                         Autor / Thema der Präsentation</a:t>
            </a:r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Cluster1 (main features)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35651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Average age in days : 1377.78 ~ 3+ years old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Average post length : 14.46 words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Average posts per day : 250.45 (very active)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Saved the default profile : 0.39%.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Friends – followers ratio : 0.6596 (equal number between followers, and following)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Average number of friends : 4,233.58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Average number of followers : 21,749.65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Average number of posts: 135,379.1473   </a:t>
            </a:r>
          </a:p>
          <a:p>
            <a:pPr lvl="1" eaLnBrk="1" hangingPunct="1">
              <a:buSzTx/>
            </a:pPr>
            <a:endParaRPr lang="en-US" sz="2400" dirty="0" smtClean="0"/>
          </a:p>
          <a:p>
            <a:pPr lvl="1" eaLnBrk="1" hangingPunct="1">
              <a:buSzTx/>
            </a:pPr>
            <a:endParaRPr lang="de-DE" alt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191215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12.07.2016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 smtClean="0"/>
              <a:t>– Streng vertraulich, Vertraulich, Intern –                         Autor / Thema der Präsentation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Cluster2 (Observing manually)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35651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This cluster includes many users which are suspected </a:t>
            </a:r>
            <a:r>
              <a:rPr lang="en-US" sz="2400" dirty="0" smtClean="0">
                <a:solidFill>
                  <a:srgbClr val="FF0000"/>
                </a:solidFill>
              </a:rPr>
              <a:t>to </a:t>
            </a:r>
            <a:r>
              <a:rPr lang="en-US" sz="2400" dirty="0" smtClean="0"/>
              <a:t>be </a:t>
            </a:r>
            <a:r>
              <a:rPr lang="en-US" sz="2400" dirty="0" smtClean="0"/>
              <a:t>newly profiles of </a:t>
            </a:r>
            <a:r>
              <a:rPr lang="en-US" sz="2400" dirty="0" err="1" smtClean="0"/>
              <a:t>socialbots</a:t>
            </a:r>
            <a:r>
              <a:rPr lang="en-US" sz="2400" dirty="0" smtClean="0"/>
              <a:t>.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Most of them </a:t>
            </a:r>
            <a:r>
              <a:rPr lang="en-US" sz="2400" strike="sngStrike" dirty="0" smtClean="0">
                <a:solidFill>
                  <a:srgbClr val="FF0000"/>
                </a:solidFill>
              </a:rPr>
              <a:t>are</a:t>
            </a:r>
            <a:r>
              <a:rPr lang="en-US" sz="2400" dirty="0" smtClean="0">
                <a:solidFill>
                  <a:srgbClr val="FF0000"/>
                </a:solidFill>
              </a:rPr>
              <a:t> do </a:t>
            </a:r>
            <a:r>
              <a:rPr lang="en-US" sz="2400" dirty="0" smtClean="0"/>
              <a:t>not include too much information regarding themselves, simple default users</a:t>
            </a:r>
            <a:r>
              <a:rPr lang="en-US" sz="2400" dirty="0"/>
              <a:t>, </a:t>
            </a:r>
            <a:r>
              <a:rPr lang="en-US" sz="2400" dirty="0" smtClean="0"/>
              <a:t>unrecognizable profile image.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Many of them have small number of posts, as </a:t>
            </a:r>
            <a:r>
              <a:rPr lang="en-US" sz="2400" dirty="0" smtClean="0"/>
              <a:t>well </a:t>
            </a:r>
            <a:r>
              <a:rPr lang="en-US" sz="2400" dirty="0" smtClean="0">
                <a:solidFill>
                  <a:srgbClr val="FF0000"/>
                </a:solidFill>
              </a:rPr>
              <a:t>as</a:t>
            </a:r>
            <a:r>
              <a:rPr lang="en-US" sz="2400" dirty="0" smtClean="0"/>
              <a:t> </a:t>
            </a:r>
            <a:r>
              <a:rPr lang="en-US" sz="2400" dirty="0" smtClean="0"/>
              <a:t>followers. 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Despite the small number of posts published by them, their most prominent activity is retweeting others’ posts. Probably as part of advertising campaigns. </a:t>
            </a:r>
          </a:p>
          <a:p>
            <a:pPr lvl="1" eaLnBrk="1" hangingPunct="1">
              <a:buSzTx/>
            </a:pPr>
            <a:r>
              <a:rPr lang="en-US" sz="2400" dirty="0" smtClean="0"/>
              <a:t> </a:t>
            </a:r>
          </a:p>
          <a:p>
            <a:pPr lvl="1" eaLnBrk="1" hangingPunct="1">
              <a:buSzTx/>
            </a:pPr>
            <a:endParaRPr lang="en-US" sz="2400" dirty="0" smtClean="0"/>
          </a:p>
          <a:p>
            <a:pPr lvl="1" eaLnBrk="1" hangingPunct="1">
              <a:buSzTx/>
            </a:pPr>
            <a:endParaRPr lang="de-DE" altLang="de-DE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971" y="3627863"/>
            <a:ext cx="4936054" cy="26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3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12.07.2016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– Streng vertraulich, Vertraulich, Intern –                         Autor / Thema der Präsentation</a:t>
            </a:r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Cluster2 (Observing manually)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35651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buSzTx/>
            </a:pPr>
            <a:r>
              <a:rPr lang="en-US" sz="2400" dirty="0" smtClean="0"/>
              <a:t> </a:t>
            </a:r>
          </a:p>
          <a:p>
            <a:pPr lvl="1" eaLnBrk="1" hangingPunct="1">
              <a:buSzTx/>
            </a:pPr>
            <a:endParaRPr lang="en-US" sz="2400" dirty="0" smtClean="0"/>
          </a:p>
          <a:p>
            <a:pPr lvl="1" eaLnBrk="1" hangingPunct="1">
              <a:buSzTx/>
            </a:pPr>
            <a:endParaRPr lang="de-DE" altLang="de-DE" sz="24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20" y="641681"/>
            <a:ext cx="4621643" cy="21053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726" y="3970413"/>
            <a:ext cx="4003902" cy="20051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61" y="2941982"/>
            <a:ext cx="3887560" cy="257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7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ctrTitle"/>
          </p:nvPr>
        </p:nvSpPr>
        <p:spPr>
          <a:xfrm>
            <a:off x="2070257" y="2710352"/>
            <a:ext cx="5326601" cy="854080"/>
          </a:xfrm>
        </p:spPr>
        <p:txBody>
          <a:bodyPr/>
          <a:lstStyle/>
          <a:p>
            <a:pPr eaLnBrk="1" hangingPunct="1"/>
            <a:r>
              <a:rPr altLang="de-DE" dirty="0" smtClean="0"/>
              <a:t>P</a:t>
            </a:r>
            <a:r>
              <a:rPr lang="en-US" altLang="de-DE" dirty="0" err="1" smtClean="0"/>
              <a:t>ilot</a:t>
            </a:r>
            <a:endParaRPr altLang="de-DE" dirty="0"/>
          </a:p>
        </p:txBody>
      </p:sp>
    </p:spTree>
    <p:extLst>
      <p:ext uri="{BB962C8B-B14F-4D97-AF65-F5344CB8AC3E}">
        <p14:creationId xmlns:p14="http://schemas.microsoft.com/office/powerpoint/2010/main" val="225281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12.07.2016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– Streng vertraulich, Vertraulich, Intern –                         Autor / Thema der Präsentation</a:t>
            </a:r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Cluster2 (main features)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35651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Average age in days : 18.54 days (Extremely young )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Average post length : 10.77 words (Shorten than other clusters which has 14 words)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Average posts per day : 5.26 (Extremely inactive)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Saved the default profile : 0.98% (Not changed from default profile).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Friends – followers ratio : 59.33 (The users are more follow other users than other users follow them)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Average number of friends : 192.1462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Average number of followers : 4.442 (Extremely low number of followers)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Average number of posts: 148.7835 (</a:t>
            </a:r>
            <a:r>
              <a:rPr lang="en-US" sz="2400" dirty="0" err="1" smtClean="0"/>
              <a:t>Extremly</a:t>
            </a:r>
            <a:r>
              <a:rPr lang="en-US" sz="2400" dirty="0" smtClean="0"/>
              <a:t> low – other clusters more than ten of thousands)   </a:t>
            </a:r>
          </a:p>
          <a:p>
            <a:pPr lvl="1" eaLnBrk="1" hangingPunct="1">
              <a:buSzTx/>
            </a:pPr>
            <a:endParaRPr lang="en-US" sz="2400" dirty="0" smtClean="0"/>
          </a:p>
          <a:p>
            <a:pPr lvl="1" eaLnBrk="1" hangingPunct="1">
              <a:buSzTx/>
            </a:pPr>
            <a:endParaRPr lang="de-DE" alt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37079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12.07.2016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 smtClean="0"/>
              <a:t>– Streng vertraulich, Vertraulich, Intern –                         Autor / Thema der Präsentation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Cluster3 (Observing manually)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35651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This cluster focuses on the great number of posts published by the users.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Some of them are found to be regular users who published posts all the day long.</a:t>
            </a:r>
          </a:p>
          <a:p>
            <a:pPr lvl="1" eaLnBrk="1" hangingPunct="1">
              <a:buSzTx/>
            </a:pPr>
            <a:r>
              <a:rPr lang="en-US" sz="2400" dirty="0" smtClean="0"/>
              <a:t> </a:t>
            </a:r>
          </a:p>
          <a:p>
            <a:pPr lvl="1" eaLnBrk="1" hangingPunct="1">
              <a:buSzTx/>
            </a:pPr>
            <a:endParaRPr lang="en-US" sz="2400" dirty="0" smtClean="0"/>
          </a:p>
          <a:p>
            <a:pPr lvl="1" eaLnBrk="1" hangingPunct="1">
              <a:buSzTx/>
            </a:pPr>
            <a:endParaRPr lang="de-DE" altLang="de-DE" sz="24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3" y="1812471"/>
            <a:ext cx="5704259" cy="22519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4" y="4143893"/>
            <a:ext cx="4474029" cy="218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60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12.07.2016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 smtClean="0"/>
              <a:t>– Streng vertraulich, Vertraulich, Intern –                         Autor / Thema der Präsentation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Cluster3 (Observing manually)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35651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Some of them were found to be merchandize promoter, which were created by merchandizers for promoting their goods.</a:t>
            </a:r>
          </a:p>
          <a:p>
            <a:pPr lvl="1" eaLnBrk="1" hangingPunct="1">
              <a:buSzTx/>
            </a:pPr>
            <a:endParaRPr lang="de-DE" altLang="de-DE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906" y="1959428"/>
            <a:ext cx="4275227" cy="367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12.07.2016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 smtClean="0"/>
              <a:t>– Streng vertraulich, Vertraulich, Intern –                         Autor / Thema der Präsentation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23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Cluster3 (Observing manually)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35651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Some of them were found </a:t>
            </a:r>
            <a:r>
              <a:rPr lang="en-US" sz="2400" dirty="0" smtClean="0"/>
              <a:t>to </a:t>
            </a:r>
            <a:r>
              <a:rPr lang="en-US" sz="2400" dirty="0" smtClean="0">
                <a:solidFill>
                  <a:srgbClr val="FF0000"/>
                </a:solidFill>
              </a:rPr>
              <a:t>be</a:t>
            </a:r>
            <a:r>
              <a:rPr lang="en-US" sz="2400" dirty="0" smtClean="0"/>
              <a:t> </a:t>
            </a:r>
            <a:r>
              <a:rPr lang="en-US" sz="2400" dirty="0" err="1" smtClean="0"/>
              <a:t>crowdturfers</a:t>
            </a:r>
            <a:r>
              <a:rPr lang="en-US" sz="2400" dirty="0" smtClean="0"/>
              <a:t>,  who published many posts for boosting others. </a:t>
            </a:r>
            <a:r>
              <a:rPr lang="en-US" sz="2400" strike="sngStrike" dirty="0" smtClean="0">
                <a:solidFill>
                  <a:srgbClr val="FF0000"/>
                </a:solidFill>
              </a:rPr>
              <a:t>Probably for money.</a:t>
            </a:r>
          </a:p>
          <a:p>
            <a:pPr lvl="1" eaLnBrk="1" hangingPunct="1">
              <a:buSzTx/>
            </a:pPr>
            <a:r>
              <a:rPr lang="en-US" sz="2400" dirty="0" smtClean="0"/>
              <a:t> </a:t>
            </a:r>
          </a:p>
          <a:p>
            <a:pPr lvl="1" eaLnBrk="1" hangingPunct="1">
              <a:buSzTx/>
            </a:pPr>
            <a:endParaRPr lang="en-US" sz="2400" dirty="0" smtClean="0"/>
          </a:p>
          <a:p>
            <a:pPr lvl="1" eaLnBrk="1" hangingPunct="1">
              <a:buSzTx/>
            </a:pPr>
            <a:endParaRPr lang="de-DE" altLang="de-DE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484" y="1834205"/>
            <a:ext cx="4985555" cy="401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6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12.07.2016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dirty="0" smtClean="0"/>
              <a:t>– Streng vertraulich, Vertraulich, Intern –                         Autor / Thema der Präsentation</a:t>
            </a:r>
            <a:endParaRPr lang="de-DE" alt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24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Cluster3 (Observing manually)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35651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Some of them were found </a:t>
            </a:r>
            <a:r>
              <a:rPr lang="en-US" sz="2400" dirty="0" smtClean="0"/>
              <a:t>to </a:t>
            </a:r>
            <a:r>
              <a:rPr lang="en-US" sz="2400" dirty="0" smtClean="0">
                <a:solidFill>
                  <a:srgbClr val="FF0000"/>
                </a:solidFill>
              </a:rPr>
              <a:t>be</a:t>
            </a:r>
            <a:r>
              <a:rPr lang="en-US" sz="2400" dirty="0" smtClean="0"/>
              <a:t> </a:t>
            </a:r>
            <a:r>
              <a:rPr lang="en-US" sz="2400" dirty="0" smtClean="0"/>
              <a:t>bots, which published many posts for diverted reasons.</a:t>
            </a:r>
          </a:p>
          <a:p>
            <a:pPr lvl="1" eaLnBrk="1" hangingPunct="1">
              <a:buSzTx/>
            </a:pPr>
            <a:r>
              <a:rPr lang="en-US" sz="2400" dirty="0" smtClean="0"/>
              <a:t> </a:t>
            </a:r>
          </a:p>
          <a:p>
            <a:pPr lvl="1" eaLnBrk="1" hangingPunct="1">
              <a:buSzTx/>
            </a:pPr>
            <a:endParaRPr lang="en-US" sz="2400" dirty="0" smtClean="0"/>
          </a:p>
          <a:p>
            <a:pPr lvl="1" eaLnBrk="1" hangingPunct="1">
              <a:buSzTx/>
            </a:pPr>
            <a:endParaRPr lang="de-DE" altLang="de-DE" sz="24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580" y="2051874"/>
            <a:ext cx="5182035" cy="388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28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12.07.2016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– Streng vertraulich, Vertraulich, Intern –                         Autor / Thema der Präsentation</a:t>
            </a:r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25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Cluster3 (main features)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35651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Average age in days : 920.91 days ~ 2.5 years old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Average post length : 10.77 words (Shorten than other clusters which has 14 words)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Average posts per day : 60.1778 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Saved the default profile : 68.2% 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Friends – followers ratio : 7.187 (The users are more follow other users than other users follow them)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Average number of friends : 733.0579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Average number of followers : 315.88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Average number of posts: 20,938.1729</a:t>
            </a:r>
          </a:p>
          <a:p>
            <a:pPr lvl="1" eaLnBrk="1" hangingPunct="1">
              <a:buSzTx/>
            </a:pPr>
            <a:endParaRPr lang="en-US" sz="2400" dirty="0" smtClean="0"/>
          </a:p>
          <a:p>
            <a:pPr lvl="1" eaLnBrk="1" hangingPunct="1">
              <a:buSzTx/>
            </a:pPr>
            <a:endParaRPr lang="de-DE" alt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30376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ctrTitle"/>
          </p:nvPr>
        </p:nvSpPr>
        <p:spPr>
          <a:xfrm>
            <a:off x="2070257" y="2710352"/>
            <a:ext cx="5326601" cy="854080"/>
          </a:xfrm>
        </p:spPr>
        <p:txBody>
          <a:bodyPr/>
          <a:lstStyle/>
          <a:p>
            <a:pPr eaLnBrk="1" hangingPunct="1"/>
            <a:r>
              <a:rPr lang="en-US" altLang="de-DE" dirty="0" smtClean="0"/>
              <a:t>Labeling good actors</a:t>
            </a:r>
            <a:endParaRPr altLang="de-DE" dirty="0"/>
          </a:p>
        </p:txBody>
      </p:sp>
    </p:spTree>
    <p:extLst>
      <p:ext uri="{BB962C8B-B14F-4D97-AF65-F5344CB8AC3E}">
        <p14:creationId xmlns:p14="http://schemas.microsoft.com/office/powerpoint/2010/main" val="1099412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12.07.2016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– Streng vertraulich, Vertraulich, Intern –                         Autor / Thema der Präsentation</a:t>
            </a:r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27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Labeling good actors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35651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In order to use supervised learning methods for studying users we have to gain a list of labeled good actors. 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In these days we </a:t>
            </a:r>
            <a:r>
              <a:rPr lang="en-US" sz="2400" dirty="0"/>
              <a:t>define descriptive rules </a:t>
            </a:r>
            <a:r>
              <a:rPr lang="en-US" sz="2400" dirty="0" smtClean="0"/>
              <a:t>for labeling good actors manually.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We will take the users from Cluster1, which were found to be regular users. 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We will use the Committee of Experts method in order to find good actors.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Everyone of BGU team will label authors according to the rules that were determined.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Finally, we should gain authors </a:t>
            </a:r>
            <a:r>
              <a:rPr lang="en-US" sz="2400" smtClean="0"/>
              <a:t>that </a:t>
            </a:r>
            <a:r>
              <a:rPr lang="en-US" sz="2400" smtClean="0">
                <a:solidFill>
                  <a:srgbClr val="FF0000"/>
                </a:solidFill>
              </a:rPr>
              <a:t>were </a:t>
            </a:r>
            <a:r>
              <a:rPr lang="en-US" sz="2400" smtClean="0"/>
              <a:t>labeled </a:t>
            </a:r>
            <a:r>
              <a:rPr lang="en-US" sz="2400" dirty="0" smtClean="0"/>
              <a:t>as good actors by every one of the experts.  </a:t>
            </a:r>
          </a:p>
          <a:p>
            <a:pPr lvl="1" eaLnBrk="1" hangingPunct="1">
              <a:buSzTx/>
            </a:pPr>
            <a:r>
              <a:rPr lang="en-US" sz="2400" dirty="0" smtClean="0"/>
              <a:t>  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lvl="1" eaLnBrk="1" hangingPunct="1">
              <a:buSzTx/>
            </a:pPr>
            <a:endParaRPr lang="de-DE" alt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313805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ctrTitle"/>
          </p:nvPr>
        </p:nvSpPr>
        <p:spPr>
          <a:xfrm>
            <a:off x="1321967" y="2484441"/>
            <a:ext cx="6882919" cy="854080"/>
          </a:xfrm>
        </p:spPr>
        <p:txBody>
          <a:bodyPr/>
          <a:lstStyle/>
          <a:p>
            <a:pPr eaLnBrk="1" hangingPunct="1"/>
            <a:r>
              <a:rPr lang="en-US" altLang="de-DE" dirty="0" smtClean="0"/>
              <a:t>Next steps</a:t>
            </a:r>
            <a:endParaRPr altLang="de-DE" dirty="0"/>
          </a:p>
        </p:txBody>
      </p:sp>
    </p:spTree>
    <p:extLst>
      <p:ext uri="{BB962C8B-B14F-4D97-AF65-F5344CB8AC3E}">
        <p14:creationId xmlns:p14="http://schemas.microsoft.com/office/powerpoint/2010/main" val="196356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utoShape 12"/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138952" y="2317689"/>
            <a:ext cx="1554507" cy="1635229"/>
          </a:xfrm>
          <a:prstGeom prst="rightArrow">
            <a:avLst>
              <a:gd name="adj1" fmla="val 69148"/>
              <a:gd name="adj2" fmla="val 58454"/>
            </a:avLst>
          </a:prstGeom>
          <a:solidFill>
            <a:schemeClr val="accent1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21" tIns="54021" rIns="54021" bIns="54021"/>
          <a:lstStyle>
            <a:lvl1pPr eaLnBrk="0" hangingPunct="0">
              <a:lnSpc>
                <a:spcPct val="90000"/>
              </a:lnSpc>
              <a:spcBef>
                <a:spcPct val="25000"/>
              </a:spcBef>
              <a:defRPr>
                <a:solidFill>
                  <a:schemeClr val="tx1"/>
                </a:solidFill>
                <a:latin typeface="Tele-GroteskFet" pitchFamily="2" charset="0"/>
              </a:defRPr>
            </a:lvl1pPr>
            <a:lvl2pPr marL="141288" indent="-139700" eaLnBrk="0" hangingPunct="0">
              <a:lnSpc>
                <a:spcPct val="90000"/>
              </a:lnSpc>
              <a:spcBef>
                <a:spcPct val="25000"/>
              </a:spcBef>
              <a:defRPr>
                <a:solidFill>
                  <a:schemeClr val="tx1"/>
                </a:solidFill>
                <a:latin typeface="Tele-GroteskNor" pitchFamily="2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ct val="25000"/>
              </a:spcBef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ct val="25000"/>
              </a:spcBef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ct val="25000"/>
              </a:spcBef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5pPr>
            <a:lvl6pPr marL="2514600" indent="-2286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6pPr>
            <a:lvl7pPr marL="2971800" indent="-2286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7pPr>
            <a:lvl8pPr marL="3429000" indent="-2286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8pPr>
            <a:lvl9pPr marL="3886200" indent="-2286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Tele-GroteskNor" pitchFamily="2" charset="0"/>
              </a:defRPr>
            </a:lvl9pPr>
          </a:lstStyle>
          <a:p>
            <a:pPr defTabSz="686074" eaLnBrk="1" hangingPunct="1">
              <a:spcBef>
                <a:spcPct val="0"/>
              </a:spcBef>
              <a:spcAft>
                <a:spcPct val="20000"/>
              </a:spcAft>
            </a:pPr>
            <a:endParaRPr lang="de-DE" altLang="de-DE" sz="105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33375"/>
            <a:ext cx="8496300" cy="842538"/>
          </a:xfrm>
        </p:spPr>
        <p:txBody>
          <a:bodyPr/>
          <a:lstStyle/>
          <a:p>
            <a:r>
              <a:rPr lang="en-US" altLang="en-US" dirty="0" smtClean="0"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rPr>
              <a:t>SUPERVISED AUTHORS CLASSIFICATION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>
                <a:latin typeface="Tele-GroteskNor" pitchFamily="2" charset="0"/>
              </a:rPr>
              <a:t>DIFFTRACK: Methodology.</a:t>
            </a:r>
            <a:endParaRPr lang="en-US" dirty="0">
              <a:latin typeface="Tele-GroteskNor" pitchFamily="2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72F07B6-2ABC-4101-8213-C418DD733EC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3414810" y="5557312"/>
            <a:ext cx="3206415" cy="138499"/>
          </a:xfrm>
        </p:spPr>
        <p:txBody>
          <a:bodyPr/>
          <a:lstStyle/>
          <a:p>
            <a:pPr>
              <a:defRPr/>
            </a:pPr>
            <a:r>
              <a:rPr lang="en-US" smtClean="0"/>
              <a:t>– strictly confidential – 	M.Amparo Sanmateu</a:t>
            </a:r>
            <a:endParaRPr lang="en-US"/>
          </a:p>
        </p:txBody>
      </p:sp>
      <p:pic>
        <p:nvPicPr>
          <p:cNvPr id="154628" name="Picture 4" descr="http://www.mycommunitymanager.fr/wp-content/uploads/2015/05/fakefollowers2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558" y="4546838"/>
            <a:ext cx="1979592" cy="97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630" name="Picture 6" descr="http://www.adsable.com/blog/wp-content/uploads/are-we-real.jp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8256" y1="46802" x2="49419" y2="47965"/>
                        <a14:foregroundMark x1="50872" y1="54942" x2="50872" y2="55814"/>
                        <a14:foregroundMark x1="50872" y1="56395" x2="52326" y2="56395"/>
                        <a14:foregroundMark x1="34012" y1="58721" x2="33140" y2="83721"/>
                        <a14:foregroundMark x1="62791" y1="56395" x2="66570" y2="82267"/>
                        <a14:foregroundMark x1="46512" y1="46512" x2="48547" y2="50000"/>
                        <a14:backgroundMark x1="25872" y1="39826" x2="42733" y2="54070"/>
                        <a14:backgroundMark x1="54942" y1="52326" x2="75000" y2="43895"/>
                        <a14:backgroundMark x1="44767" y1="57558" x2="49419" y2="63081"/>
                        <a14:backgroundMark x1="46802" y1="43023" x2="50291" y2="43023"/>
                        <a14:backgroundMark x1="45930" y1="54651" x2="55814" y2="50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8109" y="3610186"/>
            <a:ext cx="2035580" cy="2035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783767" y="2317689"/>
            <a:ext cx="3018719" cy="1511486"/>
            <a:chOff x="365734" y="2006281"/>
            <a:chExt cx="5608345" cy="2808123"/>
          </a:xfrm>
        </p:grpSpPr>
        <p:pic>
          <p:nvPicPr>
            <p:cNvPr id="154626" name="Picture 2" descr="http://cs.ucsb.edu/~xiaohanzhao/Publications_files/crowdturfing.png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4076" y="2066709"/>
              <a:ext cx="3800003" cy="2747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632" name="Picture 8" descr="http://www.buy-cheap-social.com/wp-content/uploads/2015/03/buy-cheap-social.png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35" y="2813449"/>
              <a:ext cx="1621472" cy="48200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634" name="Picture 10" descr="iDigic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34" y="3485226"/>
              <a:ext cx="1621473" cy="39528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636" name="Picture 12" descr="Buy Facebook Image &#10;&#10;Likes"/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36" y="2006281"/>
              <a:ext cx="1621472" cy="807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4637" name="Picture 13"/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734" y="4077557"/>
              <a:ext cx="1621472" cy="659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 4"/>
          <p:cNvGrpSpPr>
            <a:grpSpLocks/>
          </p:cNvGrpSpPr>
          <p:nvPr/>
        </p:nvGrpSpPr>
        <p:grpSpPr bwMode="auto">
          <a:xfrm>
            <a:off x="7050064" y="2317689"/>
            <a:ext cx="1491245" cy="1462659"/>
            <a:chOff x="2180" y="1797"/>
            <a:chExt cx="1380" cy="1354"/>
          </a:xfrm>
        </p:grpSpPr>
        <p:grpSp>
          <p:nvGrpSpPr>
            <p:cNvPr id="17" name="Group 5"/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2180" y="1797"/>
              <a:ext cx="1380" cy="1354"/>
              <a:chOff x="2291" y="1661"/>
              <a:chExt cx="1158" cy="1137"/>
            </a:xfrm>
          </p:grpSpPr>
          <p:sp>
            <p:nvSpPr>
              <p:cNvPr id="22" name="Freeform 6"/>
              <p:cNvSpPr>
                <a:spLocks noEditPoints="1"/>
              </p:cNvSpPr>
              <p:nvPr/>
            </p:nvSpPr>
            <p:spPr bwMode="gray">
              <a:xfrm>
                <a:off x="2699" y="1661"/>
                <a:ext cx="590" cy="588"/>
              </a:xfrm>
              <a:custGeom>
                <a:avLst/>
                <a:gdLst>
                  <a:gd name="T0" fmla="*/ 355 w 495"/>
                  <a:gd name="T1" fmla="*/ 452 h 493"/>
                  <a:gd name="T2" fmla="*/ 362 w 495"/>
                  <a:gd name="T3" fmla="*/ 465 h 493"/>
                  <a:gd name="T4" fmla="*/ 378 w 495"/>
                  <a:gd name="T5" fmla="*/ 478 h 493"/>
                  <a:gd name="T6" fmla="*/ 404 w 495"/>
                  <a:gd name="T7" fmla="*/ 488 h 493"/>
                  <a:gd name="T8" fmla="*/ 416 w 495"/>
                  <a:gd name="T9" fmla="*/ 490 h 493"/>
                  <a:gd name="T10" fmla="*/ 430 w 495"/>
                  <a:gd name="T11" fmla="*/ 490 h 493"/>
                  <a:gd name="T12" fmla="*/ 451 w 495"/>
                  <a:gd name="T13" fmla="*/ 485 h 493"/>
                  <a:gd name="T14" fmla="*/ 461 w 495"/>
                  <a:gd name="T15" fmla="*/ 481 h 493"/>
                  <a:gd name="T16" fmla="*/ 474 w 495"/>
                  <a:gd name="T17" fmla="*/ 472 h 493"/>
                  <a:gd name="T18" fmla="*/ 483 w 495"/>
                  <a:gd name="T19" fmla="*/ 460 h 493"/>
                  <a:gd name="T20" fmla="*/ 495 w 495"/>
                  <a:gd name="T21" fmla="*/ 444 h 493"/>
                  <a:gd name="T22" fmla="*/ 497 w 495"/>
                  <a:gd name="T23" fmla="*/ 431 h 493"/>
                  <a:gd name="T24" fmla="*/ 502 w 495"/>
                  <a:gd name="T25" fmla="*/ 416 h 493"/>
                  <a:gd name="T26" fmla="*/ 501 w 495"/>
                  <a:gd name="T27" fmla="*/ 404 h 493"/>
                  <a:gd name="T28" fmla="*/ 493 w 495"/>
                  <a:gd name="T29" fmla="*/ 378 h 493"/>
                  <a:gd name="T30" fmla="*/ 486 w 495"/>
                  <a:gd name="T31" fmla="*/ 367 h 493"/>
                  <a:gd name="T32" fmla="*/ 477 w 495"/>
                  <a:gd name="T33" fmla="*/ 355 h 493"/>
                  <a:gd name="T34" fmla="*/ 466 w 495"/>
                  <a:gd name="T35" fmla="*/ 348 h 493"/>
                  <a:gd name="T36" fmla="*/ 442 w 495"/>
                  <a:gd name="T37" fmla="*/ 335 h 493"/>
                  <a:gd name="T38" fmla="*/ 429 w 495"/>
                  <a:gd name="T39" fmla="*/ 334 h 493"/>
                  <a:gd name="T40" fmla="*/ 414 w 495"/>
                  <a:gd name="T41" fmla="*/ 334 h 493"/>
                  <a:gd name="T42" fmla="*/ 387 w 495"/>
                  <a:gd name="T43" fmla="*/ 342 h 493"/>
                  <a:gd name="T44" fmla="*/ 377 w 495"/>
                  <a:gd name="T45" fmla="*/ 349 h 493"/>
                  <a:gd name="T46" fmla="*/ 365 w 495"/>
                  <a:gd name="T47" fmla="*/ 359 h 493"/>
                  <a:gd name="T48" fmla="*/ 350 w 495"/>
                  <a:gd name="T49" fmla="*/ 379 h 493"/>
                  <a:gd name="T50" fmla="*/ 346 w 495"/>
                  <a:gd name="T51" fmla="*/ 400 h 493"/>
                  <a:gd name="T52" fmla="*/ 343 w 495"/>
                  <a:gd name="T53" fmla="*/ 414 h 493"/>
                  <a:gd name="T54" fmla="*/ 347 w 495"/>
                  <a:gd name="T55" fmla="*/ 434 h 493"/>
                  <a:gd name="T56" fmla="*/ 266 w 495"/>
                  <a:gd name="T57" fmla="*/ 23 h 493"/>
                  <a:gd name="T58" fmla="*/ 406 w 495"/>
                  <a:gd name="T59" fmla="*/ 87 h 493"/>
                  <a:gd name="T60" fmla="*/ 445 w 495"/>
                  <a:gd name="T61" fmla="*/ 87 h 493"/>
                  <a:gd name="T62" fmla="*/ 483 w 495"/>
                  <a:gd name="T63" fmla="*/ 91 h 493"/>
                  <a:gd name="T64" fmla="*/ 625 w 495"/>
                  <a:gd name="T65" fmla="*/ 44 h 493"/>
                  <a:gd name="T66" fmla="*/ 635 w 495"/>
                  <a:gd name="T67" fmla="*/ 165 h 493"/>
                  <a:gd name="T68" fmla="*/ 654 w 495"/>
                  <a:gd name="T69" fmla="*/ 185 h 493"/>
                  <a:gd name="T70" fmla="*/ 673 w 495"/>
                  <a:gd name="T71" fmla="*/ 208 h 493"/>
                  <a:gd name="T72" fmla="*/ 819 w 495"/>
                  <a:gd name="T73" fmla="*/ 267 h 493"/>
                  <a:gd name="T74" fmla="*/ 743 w 495"/>
                  <a:gd name="T75" fmla="*/ 361 h 493"/>
                  <a:gd name="T76" fmla="*/ 747 w 495"/>
                  <a:gd name="T77" fmla="*/ 397 h 493"/>
                  <a:gd name="T78" fmla="*/ 838 w 495"/>
                  <a:gd name="T79" fmla="*/ 481 h 493"/>
                  <a:gd name="T80" fmla="*/ 712 w 495"/>
                  <a:gd name="T81" fmla="*/ 563 h 493"/>
                  <a:gd name="T82" fmla="*/ 691 w 495"/>
                  <a:gd name="T83" fmla="*/ 596 h 493"/>
                  <a:gd name="T84" fmla="*/ 673 w 495"/>
                  <a:gd name="T85" fmla="*/ 619 h 493"/>
                  <a:gd name="T86" fmla="*/ 696 w 495"/>
                  <a:gd name="T87" fmla="*/ 730 h 493"/>
                  <a:gd name="T88" fmla="*/ 547 w 495"/>
                  <a:gd name="T89" fmla="*/ 714 h 493"/>
                  <a:gd name="T90" fmla="*/ 511 w 495"/>
                  <a:gd name="T91" fmla="*/ 725 h 493"/>
                  <a:gd name="T92" fmla="*/ 477 w 495"/>
                  <a:gd name="T93" fmla="*/ 734 h 493"/>
                  <a:gd name="T94" fmla="*/ 356 w 495"/>
                  <a:gd name="T95" fmla="*/ 829 h 493"/>
                  <a:gd name="T96" fmla="*/ 309 w 495"/>
                  <a:gd name="T97" fmla="*/ 718 h 493"/>
                  <a:gd name="T98" fmla="*/ 274 w 495"/>
                  <a:gd name="T99" fmla="*/ 702 h 493"/>
                  <a:gd name="T100" fmla="*/ 162 w 495"/>
                  <a:gd name="T101" fmla="*/ 745 h 493"/>
                  <a:gd name="T102" fmla="*/ 149 w 495"/>
                  <a:gd name="T103" fmla="*/ 590 h 493"/>
                  <a:gd name="T104" fmla="*/ 139 w 495"/>
                  <a:gd name="T105" fmla="*/ 574 h 493"/>
                  <a:gd name="T106" fmla="*/ 123 w 495"/>
                  <a:gd name="T107" fmla="*/ 539 h 493"/>
                  <a:gd name="T108" fmla="*/ 8 w 495"/>
                  <a:gd name="T109" fmla="*/ 494 h 493"/>
                  <a:gd name="T110" fmla="*/ 99 w 495"/>
                  <a:gd name="T111" fmla="*/ 371 h 493"/>
                  <a:gd name="T112" fmla="*/ 106 w 495"/>
                  <a:gd name="T113" fmla="*/ 334 h 493"/>
                  <a:gd name="T114" fmla="*/ 112 w 495"/>
                  <a:gd name="T115" fmla="*/ 316 h 493"/>
                  <a:gd name="T116" fmla="*/ 54 w 495"/>
                  <a:gd name="T117" fmla="*/ 211 h 493"/>
                  <a:gd name="T118" fmla="*/ 200 w 495"/>
                  <a:gd name="T119" fmla="*/ 174 h 493"/>
                  <a:gd name="T120" fmla="*/ 230 w 495"/>
                  <a:gd name="T121" fmla="*/ 149 h 493"/>
                  <a:gd name="T122" fmla="*/ 263 w 495"/>
                  <a:gd name="T123" fmla="*/ 130 h 49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95" h="493">
                    <a:moveTo>
                      <a:pt x="208" y="264"/>
                    </a:moveTo>
                    <a:lnTo>
                      <a:pt x="210" y="267"/>
                    </a:lnTo>
                    <a:lnTo>
                      <a:pt x="212" y="270"/>
                    </a:lnTo>
                    <a:lnTo>
                      <a:pt x="214" y="274"/>
                    </a:lnTo>
                    <a:lnTo>
                      <a:pt x="217" y="277"/>
                    </a:lnTo>
                    <a:lnTo>
                      <a:pt x="223" y="282"/>
                    </a:lnTo>
                    <a:lnTo>
                      <a:pt x="230" y="286"/>
                    </a:lnTo>
                    <a:lnTo>
                      <a:pt x="238" y="288"/>
                    </a:lnTo>
                    <a:lnTo>
                      <a:pt x="242" y="289"/>
                    </a:lnTo>
                    <a:lnTo>
                      <a:pt x="246" y="289"/>
                    </a:lnTo>
                    <a:lnTo>
                      <a:pt x="250" y="290"/>
                    </a:lnTo>
                    <a:lnTo>
                      <a:pt x="254" y="289"/>
                    </a:lnTo>
                    <a:lnTo>
                      <a:pt x="262" y="288"/>
                    </a:lnTo>
                    <a:lnTo>
                      <a:pt x="266" y="286"/>
                    </a:lnTo>
                    <a:lnTo>
                      <a:pt x="270" y="285"/>
                    </a:lnTo>
                    <a:lnTo>
                      <a:pt x="273" y="283"/>
                    </a:lnTo>
                    <a:lnTo>
                      <a:pt x="277" y="281"/>
                    </a:lnTo>
                    <a:lnTo>
                      <a:pt x="280" y="278"/>
                    </a:lnTo>
                    <a:lnTo>
                      <a:pt x="283" y="275"/>
                    </a:lnTo>
                    <a:lnTo>
                      <a:pt x="285" y="272"/>
                    </a:lnTo>
                    <a:lnTo>
                      <a:pt x="288" y="269"/>
                    </a:lnTo>
                    <a:lnTo>
                      <a:pt x="292" y="262"/>
                    </a:lnTo>
                    <a:lnTo>
                      <a:pt x="293" y="258"/>
                    </a:lnTo>
                    <a:lnTo>
                      <a:pt x="294" y="254"/>
                    </a:lnTo>
                    <a:lnTo>
                      <a:pt x="295" y="250"/>
                    </a:lnTo>
                    <a:lnTo>
                      <a:pt x="296" y="246"/>
                    </a:lnTo>
                    <a:lnTo>
                      <a:pt x="296" y="242"/>
                    </a:lnTo>
                    <a:lnTo>
                      <a:pt x="295" y="238"/>
                    </a:lnTo>
                    <a:lnTo>
                      <a:pt x="294" y="230"/>
                    </a:lnTo>
                    <a:lnTo>
                      <a:pt x="291" y="223"/>
                    </a:lnTo>
                    <a:lnTo>
                      <a:pt x="289" y="219"/>
                    </a:lnTo>
                    <a:lnTo>
                      <a:pt x="287" y="216"/>
                    </a:lnTo>
                    <a:lnTo>
                      <a:pt x="284" y="213"/>
                    </a:lnTo>
                    <a:lnTo>
                      <a:pt x="282" y="210"/>
                    </a:lnTo>
                    <a:lnTo>
                      <a:pt x="279" y="207"/>
                    </a:lnTo>
                    <a:lnTo>
                      <a:pt x="275" y="205"/>
                    </a:lnTo>
                    <a:lnTo>
                      <a:pt x="268" y="201"/>
                    </a:lnTo>
                    <a:lnTo>
                      <a:pt x="261" y="198"/>
                    </a:lnTo>
                    <a:lnTo>
                      <a:pt x="257" y="197"/>
                    </a:lnTo>
                    <a:lnTo>
                      <a:pt x="253" y="197"/>
                    </a:lnTo>
                    <a:lnTo>
                      <a:pt x="249" y="197"/>
                    </a:lnTo>
                    <a:lnTo>
                      <a:pt x="244" y="197"/>
                    </a:lnTo>
                    <a:lnTo>
                      <a:pt x="237" y="199"/>
                    </a:lnTo>
                    <a:lnTo>
                      <a:pt x="229" y="202"/>
                    </a:lnTo>
                    <a:lnTo>
                      <a:pt x="225" y="203"/>
                    </a:lnTo>
                    <a:lnTo>
                      <a:pt x="222" y="206"/>
                    </a:lnTo>
                    <a:lnTo>
                      <a:pt x="219" y="208"/>
                    </a:lnTo>
                    <a:lnTo>
                      <a:pt x="216" y="211"/>
                    </a:lnTo>
                    <a:lnTo>
                      <a:pt x="211" y="217"/>
                    </a:lnTo>
                    <a:lnTo>
                      <a:pt x="207" y="224"/>
                    </a:lnTo>
                    <a:lnTo>
                      <a:pt x="204" y="232"/>
                    </a:lnTo>
                    <a:lnTo>
                      <a:pt x="204" y="236"/>
                    </a:lnTo>
                    <a:lnTo>
                      <a:pt x="203" y="240"/>
                    </a:lnTo>
                    <a:lnTo>
                      <a:pt x="203" y="244"/>
                    </a:lnTo>
                    <a:lnTo>
                      <a:pt x="203" y="248"/>
                    </a:lnTo>
                    <a:lnTo>
                      <a:pt x="205" y="256"/>
                    </a:lnTo>
                    <a:lnTo>
                      <a:pt x="208" y="264"/>
                    </a:lnTo>
                    <a:close/>
                    <a:moveTo>
                      <a:pt x="157" y="13"/>
                    </a:moveTo>
                    <a:lnTo>
                      <a:pt x="202" y="0"/>
                    </a:lnTo>
                    <a:lnTo>
                      <a:pt x="240" y="51"/>
                    </a:lnTo>
                    <a:lnTo>
                      <a:pt x="251" y="51"/>
                    </a:lnTo>
                    <a:lnTo>
                      <a:pt x="263" y="51"/>
                    </a:lnTo>
                    <a:lnTo>
                      <a:pt x="274" y="53"/>
                    </a:lnTo>
                    <a:lnTo>
                      <a:pt x="285" y="54"/>
                    </a:lnTo>
                    <a:lnTo>
                      <a:pt x="327" y="7"/>
                    </a:lnTo>
                    <a:lnTo>
                      <a:pt x="369" y="26"/>
                    </a:lnTo>
                    <a:lnTo>
                      <a:pt x="366" y="90"/>
                    </a:lnTo>
                    <a:lnTo>
                      <a:pt x="375" y="97"/>
                    </a:lnTo>
                    <a:lnTo>
                      <a:pt x="383" y="105"/>
                    </a:lnTo>
                    <a:lnTo>
                      <a:pt x="387" y="109"/>
                    </a:lnTo>
                    <a:lnTo>
                      <a:pt x="391" y="113"/>
                    </a:lnTo>
                    <a:lnTo>
                      <a:pt x="398" y="122"/>
                    </a:lnTo>
                    <a:lnTo>
                      <a:pt x="463" y="116"/>
                    </a:lnTo>
                    <a:lnTo>
                      <a:pt x="483" y="158"/>
                    </a:lnTo>
                    <a:lnTo>
                      <a:pt x="437" y="202"/>
                    </a:lnTo>
                    <a:lnTo>
                      <a:pt x="439" y="213"/>
                    </a:lnTo>
                    <a:lnTo>
                      <a:pt x="440" y="223"/>
                    </a:lnTo>
                    <a:lnTo>
                      <a:pt x="441" y="234"/>
                    </a:lnTo>
                    <a:lnTo>
                      <a:pt x="441" y="246"/>
                    </a:lnTo>
                    <a:lnTo>
                      <a:pt x="495" y="283"/>
                    </a:lnTo>
                    <a:lnTo>
                      <a:pt x="484" y="328"/>
                    </a:lnTo>
                    <a:lnTo>
                      <a:pt x="420" y="332"/>
                    </a:lnTo>
                    <a:lnTo>
                      <a:pt x="414" y="342"/>
                    </a:lnTo>
                    <a:lnTo>
                      <a:pt x="409" y="351"/>
                    </a:lnTo>
                    <a:lnTo>
                      <a:pt x="402" y="360"/>
                    </a:lnTo>
                    <a:lnTo>
                      <a:pt x="398" y="365"/>
                    </a:lnTo>
                    <a:lnTo>
                      <a:pt x="394" y="369"/>
                    </a:lnTo>
                    <a:lnTo>
                      <a:pt x="411" y="430"/>
                    </a:lnTo>
                    <a:lnTo>
                      <a:pt x="373" y="457"/>
                    </a:lnTo>
                    <a:lnTo>
                      <a:pt x="323" y="421"/>
                    </a:lnTo>
                    <a:lnTo>
                      <a:pt x="313" y="425"/>
                    </a:lnTo>
                    <a:lnTo>
                      <a:pt x="302" y="428"/>
                    </a:lnTo>
                    <a:lnTo>
                      <a:pt x="292" y="431"/>
                    </a:lnTo>
                    <a:lnTo>
                      <a:pt x="282" y="433"/>
                    </a:lnTo>
                    <a:lnTo>
                      <a:pt x="257" y="493"/>
                    </a:lnTo>
                    <a:lnTo>
                      <a:pt x="211" y="489"/>
                    </a:lnTo>
                    <a:lnTo>
                      <a:pt x="192" y="427"/>
                    </a:lnTo>
                    <a:lnTo>
                      <a:pt x="182" y="423"/>
                    </a:lnTo>
                    <a:lnTo>
                      <a:pt x="171" y="419"/>
                    </a:lnTo>
                    <a:lnTo>
                      <a:pt x="162" y="414"/>
                    </a:lnTo>
                    <a:lnTo>
                      <a:pt x="152" y="409"/>
                    </a:lnTo>
                    <a:lnTo>
                      <a:pt x="96" y="439"/>
                    </a:lnTo>
                    <a:lnTo>
                      <a:pt x="63" y="406"/>
                    </a:lnTo>
                    <a:lnTo>
                      <a:pt x="88" y="348"/>
                    </a:lnTo>
                    <a:lnTo>
                      <a:pt x="85" y="343"/>
                    </a:lnTo>
                    <a:lnTo>
                      <a:pt x="82" y="338"/>
                    </a:lnTo>
                    <a:lnTo>
                      <a:pt x="77" y="327"/>
                    </a:lnTo>
                    <a:lnTo>
                      <a:pt x="72" y="318"/>
                    </a:lnTo>
                    <a:lnTo>
                      <a:pt x="68" y="308"/>
                    </a:lnTo>
                    <a:lnTo>
                      <a:pt x="5" y="291"/>
                    </a:lnTo>
                    <a:lnTo>
                      <a:pt x="0" y="245"/>
                    </a:lnTo>
                    <a:lnTo>
                      <a:pt x="59" y="219"/>
                    </a:lnTo>
                    <a:lnTo>
                      <a:pt x="60" y="208"/>
                    </a:lnTo>
                    <a:lnTo>
                      <a:pt x="63" y="197"/>
                    </a:lnTo>
                    <a:lnTo>
                      <a:pt x="64" y="191"/>
                    </a:lnTo>
                    <a:lnTo>
                      <a:pt x="66" y="186"/>
                    </a:lnTo>
                    <a:lnTo>
                      <a:pt x="69" y="176"/>
                    </a:lnTo>
                    <a:lnTo>
                      <a:pt x="32" y="124"/>
                    </a:lnTo>
                    <a:lnTo>
                      <a:pt x="58" y="85"/>
                    </a:lnTo>
                    <a:lnTo>
                      <a:pt x="118" y="102"/>
                    </a:lnTo>
                    <a:lnTo>
                      <a:pt x="127" y="95"/>
                    </a:lnTo>
                    <a:lnTo>
                      <a:pt x="136" y="88"/>
                    </a:lnTo>
                    <a:lnTo>
                      <a:pt x="146" y="81"/>
                    </a:lnTo>
                    <a:lnTo>
                      <a:pt x="155" y="76"/>
                    </a:lnTo>
                    <a:lnTo>
                      <a:pt x="157" y="13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he-IL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gray">
              <a:xfrm>
                <a:off x="2291" y="2065"/>
                <a:ext cx="590" cy="588"/>
              </a:xfrm>
              <a:custGeom>
                <a:avLst/>
                <a:gdLst>
                  <a:gd name="T0" fmla="*/ 355 w 495"/>
                  <a:gd name="T1" fmla="*/ 452 h 493"/>
                  <a:gd name="T2" fmla="*/ 362 w 495"/>
                  <a:gd name="T3" fmla="*/ 465 h 493"/>
                  <a:gd name="T4" fmla="*/ 378 w 495"/>
                  <a:gd name="T5" fmla="*/ 478 h 493"/>
                  <a:gd name="T6" fmla="*/ 404 w 495"/>
                  <a:gd name="T7" fmla="*/ 488 h 493"/>
                  <a:gd name="T8" fmla="*/ 416 w 495"/>
                  <a:gd name="T9" fmla="*/ 490 h 493"/>
                  <a:gd name="T10" fmla="*/ 430 w 495"/>
                  <a:gd name="T11" fmla="*/ 490 h 493"/>
                  <a:gd name="T12" fmla="*/ 451 w 495"/>
                  <a:gd name="T13" fmla="*/ 485 h 493"/>
                  <a:gd name="T14" fmla="*/ 461 w 495"/>
                  <a:gd name="T15" fmla="*/ 481 h 493"/>
                  <a:gd name="T16" fmla="*/ 474 w 495"/>
                  <a:gd name="T17" fmla="*/ 472 h 493"/>
                  <a:gd name="T18" fmla="*/ 483 w 495"/>
                  <a:gd name="T19" fmla="*/ 460 h 493"/>
                  <a:gd name="T20" fmla="*/ 495 w 495"/>
                  <a:gd name="T21" fmla="*/ 444 h 493"/>
                  <a:gd name="T22" fmla="*/ 497 w 495"/>
                  <a:gd name="T23" fmla="*/ 431 h 493"/>
                  <a:gd name="T24" fmla="*/ 502 w 495"/>
                  <a:gd name="T25" fmla="*/ 416 h 493"/>
                  <a:gd name="T26" fmla="*/ 501 w 495"/>
                  <a:gd name="T27" fmla="*/ 404 h 493"/>
                  <a:gd name="T28" fmla="*/ 493 w 495"/>
                  <a:gd name="T29" fmla="*/ 378 h 493"/>
                  <a:gd name="T30" fmla="*/ 486 w 495"/>
                  <a:gd name="T31" fmla="*/ 367 h 493"/>
                  <a:gd name="T32" fmla="*/ 477 w 495"/>
                  <a:gd name="T33" fmla="*/ 355 h 493"/>
                  <a:gd name="T34" fmla="*/ 466 w 495"/>
                  <a:gd name="T35" fmla="*/ 348 h 493"/>
                  <a:gd name="T36" fmla="*/ 442 w 495"/>
                  <a:gd name="T37" fmla="*/ 335 h 493"/>
                  <a:gd name="T38" fmla="*/ 429 w 495"/>
                  <a:gd name="T39" fmla="*/ 334 h 493"/>
                  <a:gd name="T40" fmla="*/ 414 w 495"/>
                  <a:gd name="T41" fmla="*/ 334 h 493"/>
                  <a:gd name="T42" fmla="*/ 387 w 495"/>
                  <a:gd name="T43" fmla="*/ 342 h 493"/>
                  <a:gd name="T44" fmla="*/ 377 w 495"/>
                  <a:gd name="T45" fmla="*/ 349 h 493"/>
                  <a:gd name="T46" fmla="*/ 365 w 495"/>
                  <a:gd name="T47" fmla="*/ 359 h 493"/>
                  <a:gd name="T48" fmla="*/ 350 w 495"/>
                  <a:gd name="T49" fmla="*/ 379 h 493"/>
                  <a:gd name="T50" fmla="*/ 346 w 495"/>
                  <a:gd name="T51" fmla="*/ 400 h 493"/>
                  <a:gd name="T52" fmla="*/ 343 w 495"/>
                  <a:gd name="T53" fmla="*/ 414 h 493"/>
                  <a:gd name="T54" fmla="*/ 347 w 495"/>
                  <a:gd name="T55" fmla="*/ 434 h 493"/>
                  <a:gd name="T56" fmla="*/ 266 w 495"/>
                  <a:gd name="T57" fmla="*/ 23 h 493"/>
                  <a:gd name="T58" fmla="*/ 406 w 495"/>
                  <a:gd name="T59" fmla="*/ 87 h 493"/>
                  <a:gd name="T60" fmla="*/ 445 w 495"/>
                  <a:gd name="T61" fmla="*/ 87 h 493"/>
                  <a:gd name="T62" fmla="*/ 483 w 495"/>
                  <a:gd name="T63" fmla="*/ 91 h 493"/>
                  <a:gd name="T64" fmla="*/ 625 w 495"/>
                  <a:gd name="T65" fmla="*/ 44 h 493"/>
                  <a:gd name="T66" fmla="*/ 635 w 495"/>
                  <a:gd name="T67" fmla="*/ 165 h 493"/>
                  <a:gd name="T68" fmla="*/ 654 w 495"/>
                  <a:gd name="T69" fmla="*/ 185 h 493"/>
                  <a:gd name="T70" fmla="*/ 673 w 495"/>
                  <a:gd name="T71" fmla="*/ 208 h 493"/>
                  <a:gd name="T72" fmla="*/ 819 w 495"/>
                  <a:gd name="T73" fmla="*/ 267 h 493"/>
                  <a:gd name="T74" fmla="*/ 743 w 495"/>
                  <a:gd name="T75" fmla="*/ 361 h 493"/>
                  <a:gd name="T76" fmla="*/ 747 w 495"/>
                  <a:gd name="T77" fmla="*/ 397 h 493"/>
                  <a:gd name="T78" fmla="*/ 838 w 495"/>
                  <a:gd name="T79" fmla="*/ 481 h 493"/>
                  <a:gd name="T80" fmla="*/ 712 w 495"/>
                  <a:gd name="T81" fmla="*/ 563 h 493"/>
                  <a:gd name="T82" fmla="*/ 691 w 495"/>
                  <a:gd name="T83" fmla="*/ 596 h 493"/>
                  <a:gd name="T84" fmla="*/ 673 w 495"/>
                  <a:gd name="T85" fmla="*/ 619 h 493"/>
                  <a:gd name="T86" fmla="*/ 696 w 495"/>
                  <a:gd name="T87" fmla="*/ 730 h 493"/>
                  <a:gd name="T88" fmla="*/ 547 w 495"/>
                  <a:gd name="T89" fmla="*/ 714 h 493"/>
                  <a:gd name="T90" fmla="*/ 511 w 495"/>
                  <a:gd name="T91" fmla="*/ 725 h 493"/>
                  <a:gd name="T92" fmla="*/ 477 w 495"/>
                  <a:gd name="T93" fmla="*/ 734 h 493"/>
                  <a:gd name="T94" fmla="*/ 356 w 495"/>
                  <a:gd name="T95" fmla="*/ 829 h 493"/>
                  <a:gd name="T96" fmla="*/ 309 w 495"/>
                  <a:gd name="T97" fmla="*/ 718 h 493"/>
                  <a:gd name="T98" fmla="*/ 274 w 495"/>
                  <a:gd name="T99" fmla="*/ 702 h 493"/>
                  <a:gd name="T100" fmla="*/ 162 w 495"/>
                  <a:gd name="T101" fmla="*/ 745 h 493"/>
                  <a:gd name="T102" fmla="*/ 149 w 495"/>
                  <a:gd name="T103" fmla="*/ 590 h 493"/>
                  <a:gd name="T104" fmla="*/ 139 w 495"/>
                  <a:gd name="T105" fmla="*/ 574 h 493"/>
                  <a:gd name="T106" fmla="*/ 123 w 495"/>
                  <a:gd name="T107" fmla="*/ 539 h 493"/>
                  <a:gd name="T108" fmla="*/ 8 w 495"/>
                  <a:gd name="T109" fmla="*/ 494 h 493"/>
                  <a:gd name="T110" fmla="*/ 99 w 495"/>
                  <a:gd name="T111" fmla="*/ 371 h 493"/>
                  <a:gd name="T112" fmla="*/ 106 w 495"/>
                  <a:gd name="T113" fmla="*/ 334 h 493"/>
                  <a:gd name="T114" fmla="*/ 112 w 495"/>
                  <a:gd name="T115" fmla="*/ 316 h 493"/>
                  <a:gd name="T116" fmla="*/ 54 w 495"/>
                  <a:gd name="T117" fmla="*/ 211 h 493"/>
                  <a:gd name="T118" fmla="*/ 200 w 495"/>
                  <a:gd name="T119" fmla="*/ 174 h 493"/>
                  <a:gd name="T120" fmla="*/ 230 w 495"/>
                  <a:gd name="T121" fmla="*/ 149 h 493"/>
                  <a:gd name="T122" fmla="*/ 263 w 495"/>
                  <a:gd name="T123" fmla="*/ 130 h 49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95" h="493">
                    <a:moveTo>
                      <a:pt x="208" y="264"/>
                    </a:moveTo>
                    <a:lnTo>
                      <a:pt x="210" y="267"/>
                    </a:lnTo>
                    <a:lnTo>
                      <a:pt x="212" y="270"/>
                    </a:lnTo>
                    <a:lnTo>
                      <a:pt x="214" y="274"/>
                    </a:lnTo>
                    <a:lnTo>
                      <a:pt x="217" y="277"/>
                    </a:lnTo>
                    <a:lnTo>
                      <a:pt x="223" y="282"/>
                    </a:lnTo>
                    <a:lnTo>
                      <a:pt x="230" y="286"/>
                    </a:lnTo>
                    <a:lnTo>
                      <a:pt x="238" y="288"/>
                    </a:lnTo>
                    <a:lnTo>
                      <a:pt x="242" y="289"/>
                    </a:lnTo>
                    <a:lnTo>
                      <a:pt x="246" y="289"/>
                    </a:lnTo>
                    <a:lnTo>
                      <a:pt x="250" y="290"/>
                    </a:lnTo>
                    <a:lnTo>
                      <a:pt x="254" y="289"/>
                    </a:lnTo>
                    <a:lnTo>
                      <a:pt x="262" y="288"/>
                    </a:lnTo>
                    <a:lnTo>
                      <a:pt x="266" y="286"/>
                    </a:lnTo>
                    <a:lnTo>
                      <a:pt x="270" y="285"/>
                    </a:lnTo>
                    <a:lnTo>
                      <a:pt x="273" y="283"/>
                    </a:lnTo>
                    <a:lnTo>
                      <a:pt x="277" y="281"/>
                    </a:lnTo>
                    <a:lnTo>
                      <a:pt x="280" y="278"/>
                    </a:lnTo>
                    <a:lnTo>
                      <a:pt x="283" y="275"/>
                    </a:lnTo>
                    <a:lnTo>
                      <a:pt x="285" y="272"/>
                    </a:lnTo>
                    <a:lnTo>
                      <a:pt x="288" y="269"/>
                    </a:lnTo>
                    <a:lnTo>
                      <a:pt x="292" y="262"/>
                    </a:lnTo>
                    <a:lnTo>
                      <a:pt x="293" y="258"/>
                    </a:lnTo>
                    <a:lnTo>
                      <a:pt x="294" y="254"/>
                    </a:lnTo>
                    <a:lnTo>
                      <a:pt x="295" y="250"/>
                    </a:lnTo>
                    <a:lnTo>
                      <a:pt x="296" y="246"/>
                    </a:lnTo>
                    <a:lnTo>
                      <a:pt x="296" y="242"/>
                    </a:lnTo>
                    <a:lnTo>
                      <a:pt x="295" y="238"/>
                    </a:lnTo>
                    <a:lnTo>
                      <a:pt x="294" y="230"/>
                    </a:lnTo>
                    <a:lnTo>
                      <a:pt x="291" y="223"/>
                    </a:lnTo>
                    <a:lnTo>
                      <a:pt x="289" y="219"/>
                    </a:lnTo>
                    <a:lnTo>
                      <a:pt x="287" y="216"/>
                    </a:lnTo>
                    <a:lnTo>
                      <a:pt x="284" y="213"/>
                    </a:lnTo>
                    <a:lnTo>
                      <a:pt x="282" y="210"/>
                    </a:lnTo>
                    <a:lnTo>
                      <a:pt x="279" y="207"/>
                    </a:lnTo>
                    <a:lnTo>
                      <a:pt x="275" y="205"/>
                    </a:lnTo>
                    <a:lnTo>
                      <a:pt x="268" y="201"/>
                    </a:lnTo>
                    <a:lnTo>
                      <a:pt x="261" y="198"/>
                    </a:lnTo>
                    <a:lnTo>
                      <a:pt x="257" y="197"/>
                    </a:lnTo>
                    <a:lnTo>
                      <a:pt x="253" y="197"/>
                    </a:lnTo>
                    <a:lnTo>
                      <a:pt x="249" y="197"/>
                    </a:lnTo>
                    <a:lnTo>
                      <a:pt x="244" y="197"/>
                    </a:lnTo>
                    <a:lnTo>
                      <a:pt x="237" y="199"/>
                    </a:lnTo>
                    <a:lnTo>
                      <a:pt x="229" y="202"/>
                    </a:lnTo>
                    <a:lnTo>
                      <a:pt x="225" y="203"/>
                    </a:lnTo>
                    <a:lnTo>
                      <a:pt x="222" y="206"/>
                    </a:lnTo>
                    <a:lnTo>
                      <a:pt x="219" y="208"/>
                    </a:lnTo>
                    <a:lnTo>
                      <a:pt x="216" y="211"/>
                    </a:lnTo>
                    <a:lnTo>
                      <a:pt x="211" y="217"/>
                    </a:lnTo>
                    <a:lnTo>
                      <a:pt x="207" y="224"/>
                    </a:lnTo>
                    <a:lnTo>
                      <a:pt x="204" y="232"/>
                    </a:lnTo>
                    <a:lnTo>
                      <a:pt x="204" y="236"/>
                    </a:lnTo>
                    <a:lnTo>
                      <a:pt x="203" y="240"/>
                    </a:lnTo>
                    <a:lnTo>
                      <a:pt x="203" y="244"/>
                    </a:lnTo>
                    <a:lnTo>
                      <a:pt x="203" y="248"/>
                    </a:lnTo>
                    <a:lnTo>
                      <a:pt x="205" y="256"/>
                    </a:lnTo>
                    <a:lnTo>
                      <a:pt x="208" y="264"/>
                    </a:lnTo>
                    <a:close/>
                    <a:moveTo>
                      <a:pt x="157" y="13"/>
                    </a:moveTo>
                    <a:lnTo>
                      <a:pt x="202" y="0"/>
                    </a:lnTo>
                    <a:lnTo>
                      <a:pt x="240" y="51"/>
                    </a:lnTo>
                    <a:lnTo>
                      <a:pt x="251" y="51"/>
                    </a:lnTo>
                    <a:lnTo>
                      <a:pt x="263" y="51"/>
                    </a:lnTo>
                    <a:lnTo>
                      <a:pt x="274" y="53"/>
                    </a:lnTo>
                    <a:lnTo>
                      <a:pt x="285" y="54"/>
                    </a:lnTo>
                    <a:lnTo>
                      <a:pt x="327" y="7"/>
                    </a:lnTo>
                    <a:lnTo>
                      <a:pt x="369" y="26"/>
                    </a:lnTo>
                    <a:lnTo>
                      <a:pt x="366" y="90"/>
                    </a:lnTo>
                    <a:lnTo>
                      <a:pt x="375" y="97"/>
                    </a:lnTo>
                    <a:lnTo>
                      <a:pt x="383" y="105"/>
                    </a:lnTo>
                    <a:lnTo>
                      <a:pt x="387" y="109"/>
                    </a:lnTo>
                    <a:lnTo>
                      <a:pt x="391" y="113"/>
                    </a:lnTo>
                    <a:lnTo>
                      <a:pt x="398" y="122"/>
                    </a:lnTo>
                    <a:lnTo>
                      <a:pt x="463" y="116"/>
                    </a:lnTo>
                    <a:lnTo>
                      <a:pt x="483" y="158"/>
                    </a:lnTo>
                    <a:lnTo>
                      <a:pt x="437" y="202"/>
                    </a:lnTo>
                    <a:lnTo>
                      <a:pt x="439" y="213"/>
                    </a:lnTo>
                    <a:lnTo>
                      <a:pt x="440" y="223"/>
                    </a:lnTo>
                    <a:lnTo>
                      <a:pt x="441" y="234"/>
                    </a:lnTo>
                    <a:lnTo>
                      <a:pt x="441" y="246"/>
                    </a:lnTo>
                    <a:lnTo>
                      <a:pt x="495" y="283"/>
                    </a:lnTo>
                    <a:lnTo>
                      <a:pt x="484" y="328"/>
                    </a:lnTo>
                    <a:lnTo>
                      <a:pt x="420" y="332"/>
                    </a:lnTo>
                    <a:lnTo>
                      <a:pt x="414" y="342"/>
                    </a:lnTo>
                    <a:lnTo>
                      <a:pt x="409" y="351"/>
                    </a:lnTo>
                    <a:lnTo>
                      <a:pt x="402" y="360"/>
                    </a:lnTo>
                    <a:lnTo>
                      <a:pt x="398" y="365"/>
                    </a:lnTo>
                    <a:lnTo>
                      <a:pt x="394" y="369"/>
                    </a:lnTo>
                    <a:lnTo>
                      <a:pt x="411" y="430"/>
                    </a:lnTo>
                    <a:lnTo>
                      <a:pt x="373" y="457"/>
                    </a:lnTo>
                    <a:lnTo>
                      <a:pt x="323" y="421"/>
                    </a:lnTo>
                    <a:lnTo>
                      <a:pt x="313" y="425"/>
                    </a:lnTo>
                    <a:lnTo>
                      <a:pt x="302" y="428"/>
                    </a:lnTo>
                    <a:lnTo>
                      <a:pt x="292" y="431"/>
                    </a:lnTo>
                    <a:lnTo>
                      <a:pt x="282" y="433"/>
                    </a:lnTo>
                    <a:lnTo>
                      <a:pt x="257" y="493"/>
                    </a:lnTo>
                    <a:lnTo>
                      <a:pt x="211" y="489"/>
                    </a:lnTo>
                    <a:lnTo>
                      <a:pt x="192" y="427"/>
                    </a:lnTo>
                    <a:lnTo>
                      <a:pt x="182" y="423"/>
                    </a:lnTo>
                    <a:lnTo>
                      <a:pt x="171" y="419"/>
                    </a:lnTo>
                    <a:lnTo>
                      <a:pt x="162" y="414"/>
                    </a:lnTo>
                    <a:lnTo>
                      <a:pt x="152" y="409"/>
                    </a:lnTo>
                    <a:lnTo>
                      <a:pt x="96" y="439"/>
                    </a:lnTo>
                    <a:lnTo>
                      <a:pt x="63" y="406"/>
                    </a:lnTo>
                    <a:lnTo>
                      <a:pt x="88" y="348"/>
                    </a:lnTo>
                    <a:lnTo>
                      <a:pt x="85" y="343"/>
                    </a:lnTo>
                    <a:lnTo>
                      <a:pt x="82" y="338"/>
                    </a:lnTo>
                    <a:lnTo>
                      <a:pt x="77" y="327"/>
                    </a:lnTo>
                    <a:lnTo>
                      <a:pt x="72" y="318"/>
                    </a:lnTo>
                    <a:lnTo>
                      <a:pt x="68" y="308"/>
                    </a:lnTo>
                    <a:lnTo>
                      <a:pt x="5" y="291"/>
                    </a:lnTo>
                    <a:lnTo>
                      <a:pt x="0" y="245"/>
                    </a:lnTo>
                    <a:lnTo>
                      <a:pt x="59" y="219"/>
                    </a:lnTo>
                    <a:lnTo>
                      <a:pt x="60" y="208"/>
                    </a:lnTo>
                    <a:lnTo>
                      <a:pt x="63" y="197"/>
                    </a:lnTo>
                    <a:lnTo>
                      <a:pt x="64" y="191"/>
                    </a:lnTo>
                    <a:lnTo>
                      <a:pt x="66" y="186"/>
                    </a:lnTo>
                    <a:lnTo>
                      <a:pt x="69" y="176"/>
                    </a:lnTo>
                    <a:lnTo>
                      <a:pt x="32" y="124"/>
                    </a:lnTo>
                    <a:lnTo>
                      <a:pt x="58" y="85"/>
                    </a:lnTo>
                    <a:lnTo>
                      <a:pt x="118" y="102"/>
                    </a:lnTo>
                    <a:lnTo>
                      <a:pt x="127" y="95"/>
                    </a:lnTo>
                    <a:lnTo>
                      <a:pt x="136" y="88"/>
                    </a:lnTo>
                    <a:lnTo>
                      <a:pt x="146" y="81"/>
                    </a:lnTo>
                    <a:lnTo>
                      <a:pt x="155" y="76"/>
                    </a:lnTo>
                    <a:lnTo>
                      <a:pt x="157" y="13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50800" dir="5400000" algn="t" rotWithShape="0">
                        <a:srgbClr val="777777">
                          <a:alpha val="39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4021" tIns="54021" rIns="54021" bIns="54021" anchor="ctr"/>
              <a:lstStyle/>
              <a:p>
                <a:endParaRPr lang="he-IL"/>
              </a:p>
            </p:txBody>
          </p:sp>
          <p:sp>
            <p:nvSpPr>
              <p:cNvPr id="24" name="Freeform 8"/>
              <p:cNvSpPr>
                <a:spLocks noEditPoints="1"/>
              </p:cNvSpPr>
              <p:nvPr/>
            </p:nvSpPr>
            <p:spPr bwMode="gray">
              <a:xfrm>
                <a:off x="2859" y="2210"/>
                <a:ext cx="590" cy="588"/>
              </a:xfrm>
              <a:custGeom>
                <a:avLst/>
                <a:gdLst>
                  <a:gd name="T0" fmla="*/ 355 w 495"/>
                  <a:gd name="T1" fmla="*/ 452 h 493"/>
                  <a:gd name="T2" fmla="*/ 362 w 495"/>
                  <a:gd name="T3" fmla="*/ 465 h 493"/>
                  <a:gd name="T4" fmla="*/ 378 w 495"/>
                  <a:gd name="T5" fmla="*/ 478 h 493"/>
                  <a:gd name="T6" fmla="*/ 404 w 495"/>
                  <a:gd name="T7" fmla="*/ 488 h 493"/>
                  <a:gd name="T8" fmla="*/ 416 w 495"/>
                  <a:gd name="T9" fmla="*/ 490 h 493"/>
                  <a:gd name="T10" fmla="*/ 430 w 495"/>
                  <a:gd name="T11" fmla="*/ 490 h 493"/>
                  <a:gd name="T12" fmla="*/ 451 w 495"/>
                  <a:gd name="T13" fmla="*/ 485 h 493"/>
                  <a:gd name="T14" fmla="*/ 461 w 495"/>
                  <a:gd name="T15" fmla="*/ 481 h 493"/>
                  <a:gd name="T16" fmla="*/ 474 w 495"/>
                  <a:gd name="T17" fmla="*/ 472 h 493"/>
                  <a:gd name="T18" fmla="*/ 483 w 495"/>
                  <a:gd name="T19" fmla="*/ 460 h 493"/>
                  <a:gd name="T20" fmla="*/ 495 w 495"/>
                  <a:gd name="T21" fmla="*/ 444 h 493"/>
                  <a:gd name="T22" fmla="*/ 497 w 495"/>
                  <a:gd name="T23" fmla="*/ 431 h 493"/>
                  <a:gd name="T24" fmla="*/ 502 w 495"/>
                  <a:gd name="T25" fmla="*/ 416 h 493"/>
                  <a:gd name="T26" fmla="*/ 501 w 495"/>
                  <a:gd name="T27" fmla="*/ 404 h 493"/>
                  <a:gd name="T28" fmla="*/ 493 w 495"/>
                  <a:gd name="T29" fmla="*/ 378 h 493"/>
                  <a:gd name="T30" fmla="*/ 486 w 495"/>
                  <a:gd name="T31" fmla="*/ 367 h 493"/>
                  <a:gd name="T32" fmla="*/ 477 w 495"/>
                  <a:gd name="T33" fmla="*/ 355 h 493"/>
                  <a:gd name="T34" fmla="*/ 466 w 495"/>
                  <a:gd name="T35" fmla="*/ 348 h 493"/>
                  <a:gd name="T36" fmla="*/ 442 w 495"/>
                  <a:gd name="T37" fmla="*/ 335 h 493"/>
                  <a:gd name="T38" fmla="*/ 429 w 495"/>
                  <a:gd name="T39" fmla="*/ 334 h 493"/>
                  <a:gd name="T40" fmla="*/ 414 w 495"/>
                  <a:gd name="T41" fmla="*/ 334 h 493"/>
                  <a:gd name="T42" fmla="*/ 387 w 495"/>
                  <a:gd name="T43" fmla="*/ 342 h 493"/>
                  <a:gd name="T44" fmla="*/ 377 w 495"/>
                  <a:gd name="T45" fmla="*/ 349 h 493"/>
                  <a:gd name="T46" fmla="*/ 365 w 495"/>
                  <a:gd name="T47" fmla="*/ 359 h 493"/>
                  <a:gd name="T48" fmla="*/ 350 w 495"/>
                  <a:gd name="T49" fmla="*/ 379 h 493"/>
                  <a:gd name="T50" fmla="*/ 346 w 495"/>
                  <a:gd name="T51" fmla="*/ 400 h 493"/>
                  <a:gd name="T52" fmla="*/ 343 w 495"/>
                  <a:gd name="T53" fmla="*/ 414 h 493"/>
                  <a:gd name="T54" fmla="*/ 347 w 495"/>
                  <a:gd name="T55" fmla="*/ 434 h 493"/>
                  <a:gd name="T56" fmla="*/ 266 w 495"/>
                  <a:gd name="T57" fmla="*/ 23 h 493"/>
                  <a:gd name="T58" fmla="*/ 406 w 495"/>
                  <a:gd name="T59" fmla="*/ 87 h 493"/>
                  <a:gd name="T60" fmla="*/ 445 w 495"/>
                  <a:gd name="T61" fmla="*/ 87 h 493"/>
                  <a:gd name="T62" fmla="*/ 483 w 495"/>
                  <a:gd name="T63" fmla="*/ 91 h 493"/>
                  <a:gd name="T64" fmla="*/ 625 w 495"/>
                  <a:gd name="T65" fmla="*/ 44 h 493"/>
                  <a:gd name="T66" fmla="*/ 635 w 495"/>
                  <a:gd name="T67" fmla="*/ 165 h 493"/>
                  <a:gd name="T68" fmla="*/ 654 w 495"/>
                  <a:gd name="T69" fmla="*/ 185 h 493"/>
                  <a:gd name="T70" fmla="*/ 673 w 495"/>
                  <a:gd name="T71" fmla="*/ 208 h 493"/>
                  <a:gd name="T72" fmla="*/ 819 w 495"/>
                  <a:gd name="T73" fmla="*/ 267 h 493"/>
                  <a:gd name="T74" fmla="*/ 743 w 495"/>
                  <a:gd name="T75" fmla="*/ 361 h 493"/>
                  <a:gd name="T76" fmla="*/ 747 w 495"/>
                  <a:gd name="T77" fmla="*/ 397 h 493"/>
                  <a:gd name="T78" fmla="*/ 838 w 495"/>
                  <a:gd name="T79" fmla="*/ 481 h 493"/>
                  <a:gd name="T80" fmla="*/ 712 w 495"/>
                  <a:gd name="T81" fmla="*/ 563 h 493"/>
                  <a:gd name="T82" fmla="*/ 691 w 495"/>
                  <a:gd name="T83" fmla="*/ 596 h 493"/>
                  <a:gd name="T84" fmla="*/ 673 w 495"/>
                  <a:gd name="T85" fmla="*/ 619 h 493"/>
                  <a:gd name="T86" fmla="*/ 696 w 495"/>
                  <a:gd name="T87" fmla="*/ 730 h 493"/>
                  <a:gd name="T88" fmla="*/ 547 w 495"/>
                  <a:gd name="T89" fmla="*/ 714 h 493"/>
                  <a:gd name="T90" fmla="*/ 511 w 495"/>
                  <a:gd name="T91" fmla="*/ 725 h 493"/>
                  <a:gd name="T92" fmla="*/ 477 w 495"/>
                  <a:gd name="T93" fmla="*/ 734 h 493"/>
                  <a:gd name="T94" fmla="*/ 356 w 495"/>
                  <a:gd name="T95" fmla="*/ 829 h 493"/>
                  <a:gd name="T96" fmla="*/ 309 w 495"/>
                  <a:gd name="T97" fmla="*/ 718 h 493"/>
                  <a:gd name="T98" fmla="*/ 274 w 495"/>
                  <a:gd name="T99" fmla="*/ 702 h 493"/>
                  <a:gd name="T100" fmla="*/ 162 w 495"/>
                  <a:gd name="T101" fmla="*/ 745 h 493"/>
                  <a:gd name="T102" fmla="*/ 149 w 495"/>
                  <a:gd name="T103" fmla="*/ 590 h 493"/>
                  <a:gd name="T104" fmla="*/ 139 w 495"/>
                  <a:gd name="T105" fmla="*/ 574 h 493"/>
                  <a:gd name="T106" fmla="*/ 123 w 495"/>
                  <a:gd name="T107" fmla="*/ 539 h 493"/>
                  <a:gd name="T108" fmla="*/ 8 w 495"/>
                  <a:gd name="T109" fmla="*/ 494 h 493"/>
                  <a:gd name="T110" fmla="*/ 99 w 495"/>
                  <a:gd name="T111" fmla="*/ 371 h 493"/>
                  <a:gd name="T112" fmla="*/ 106 w 495"/>
                  <a:gd name="T113" fmla="*/ 334 h 493"/>
                  <a:gd name="T114" fmla="*/ 112 w 495"/>
                  <a:gd name="T115" fmla="*/ 316 h 493"/>
                  <a:gd name="T116" fmla="*/ 54 w 495"/>
                  <a:gd name="T117" fmla="*/ 211 h 493"/>
                  <a:gd name="T118" fmla="*/ 200 w 495"/>
                  <a:gd name="T119" fmla="*/ 174 h 493"/>
                  <a:gd name="T120" fmla="*/ 230 w 495"/>
                  <a:gd name="T121" fmla="*/ 149 h 493"/>
                  <a:gd name="T122" fmla="*/ 263 w 495"/>
                  <a:gd name="T123" fmla="*/ 130 h 49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95" h="493">
                    <a:moveTo>
                      <a:pt x="208" y="264"/>
                    </a:moveTo>
                    <a:lnTo>
                      <a:pt x="210" y="267"/>
                    </a:lnTo>
                    <a:lnTo>
                      <a:pt x="212" y="270"/>
                    </a:lnTo>
                    <a:lnTo>
                      <a:pt x="214" y="274"/>
                    </a:lnTo>
                    <a:lnTo>
                      <a:pt x="217" y="277"/>
                    </a:lnTo>
                    <a:lnTo>
                      <a:pt x="223" y="282"/>
                    </a:lnTo>
                    <a:lnTo>
                      <a:pt x="230" y="286"/>
                    </a:lnTo>
                    <a:lnTo>
                      <a:pt x="238" y="288"/>
                    </a:lnTo>
                    <a:lnTo>
                      <a:pt x="242" y="289"/>
                    </a:lnTo>
                    <a:lnTo>
                      <a:pt x="246" y="289"/>
                    </a:lnTo>
                    <a:lnTo>
                      <a:pt x="250" y="290"/>
                    </a:lnTo>
                    <a:lnTo>
                      <a:pt x="254" y="289"/>
                    </a:lnTo>
                    <a:lnTo>
                      <a:pt x="262" y="288"/>
                    </a:lnTo>
                    <a:lnTo>
                      <a:pt x="266" y="286"/>
                    </a:lnTo>
                    <a:lnTo>
                      <a:pt x="270" y="285"/>
                    </a:lnTo>
                    <a:lnTo>
                      <a:pt x="273" y="283"/>
                    </a:lnTo>
                    <a:lnTo>
                      <a:pt x="277" y="281"/>
                    </a:lnTo>
                    <a:lnTo>
                      <a:pt x="280" y="278"/>
                    </a:lnTo>
                    <a:lnTo>
                      <a:pt x="283" y="275"/>
                    </a:lnTo>
                    <a:lnTo>
                      <a:pt x="285" y="272"/>
                    </a:lnTo>
                    <a:lnTo>
                      <a:pt x="288" y="269"/>
                    </a:lnTo>
                    <a:lnTo>
                      <a:pt x="292" y="262"/>
                    </a:lnTo>
                    <a:lnTo>
                      <a:pt x="293" y="258"/>
                    </a:lnTo>
                    <a:lnTo>
                      <a:pt x="294" y="254"/>
                    </a:lnTo>
                    <a:lnTo>
                      <a:pt x="295" y="250"/>
                    </a:lnTo>
                    <a:lnTo>
                      <a:pt x="296" y="246"/>
                    </a:lnTo>
                    <a:lnTo>
                      <a:pt x="296" y="242"/>
                    </a:lnTo>
                    <a:lnTo>
                      <a:pt x="295" y="238"/>
                    </a:lnTo>
                    <a:lnTo>
                      <a:pt x="294" y="230"/>
                    </a:lnTo>
                    <a:lnTo>
                      <a:pt x="291" y="223"/>
                    </a:lnTo>
                    <a:lnTo>
                      <a:pt x="289" y="219"/>
                    </a:lnTo>
                    <a:lnTo>
                      <a:pt x="287" y="216"/>
                    </a:lnTo>
                    <a:lnTo>
                      <a:pt x="284" y="213"/>
                    </a:lnTo>
                    <a:lnTo>
                      <a:pt x="282" y="210"/>
                    </a:lnTo>
                    <a:lnTo>
                      <a:pt x="279" y="207"/>
                    </a:lnTo>
                    <a:lnTo>
                      <a:pt x="275" y="205"/>
                    </a:lnTo>
                    <a:lnTo>
                      <a:pt x="268" y="201"/>
                    </a:lnTo>
                    <a:lnTo>
                      <a:pt x="261" y="198"/>
                    </a:lnTo>
                    <a:lnTo>
                      <a:pt x="257" y="197"/>
                    </a:lnTo>
                    <a:lnTo>
                      <a:pt x="253" y="197"/>
                    </a:lnTo>
                    <a:lnTo>
                      <a:pt x="249" y="197"/>
                    </a:lnTo>
                    <a:lnTo>
                      <a:pt x="244" y="197"/>
                    </a:lnTo>
                    <a:lnTo>
                      <a:pt x="237" y="199"/>
                    </a:lnTo>
                    <a:lnTo>
                      <a:pt x="229" y="202"/>
                    </a:lnTo>
                    <a:lnTo>
                      <a:pt x="225" y="203"/>
                    </a:lnTo>
                    <a:lnTo>
                      <a:pt x="222" y="206"/>
                    </a:lnTo>
                    <a:lnTo>
                      <a:pt x="219" y="208"/>
                    </a:lnTo>
                    <a:lnTo>
                      <a:pt x="216" y="211"/>
                    </a:lnTo>
                    <a:lnTo>
                      <a:pt x="211" y="217"/>
                    </a:lnTo>
                    <a:lnTo>
                      <a:pt x="207" y="224"/>
                    </a:lnTo>
                    <a:lnTo>
                      <a:pt x="204" y="232"/>
                    </a:lnTo>
                    <a:lnTo>
                      <a:pt x="204" y="236"/>
                    </a:lnTo>
                    <a:lnTo>
                      <a:pt x="203" y="240"/>
                    </a:lnTo>
                    <a:lnTo>
                      <a:pt x="203" y="244"/>
                    </a:lnTo>
                    <a:lnTo>
                      <a:pt x="203" y="248"/>
                    </a:lnTo>
                    <a:lnTo>
                      <a:pt x="205" y="256"/>
                    </a:lnTo>
                    <a:lnTo>
                      <a:pt x="208" y="264"/>
                    </a:lnTo>
                    <a:close/>
                    <a:moveTo>
                      <a:pt x="157" y="13"/>
                    </a:moveTo>
                    <a:lnTo>
                      <a:pt x="202" y="0"/>
                    </a:lnTo>
                    <a:lnTo>
                      <a:pt x="240" y="51"/>
                    </a:lnTo>
                    <a:lnTo>
                      <a:pt x="251" y="51"/>
                    </a:lnTo>
                    <a:lnTo>
                      <a:pt x="263" y="51"/>
                    </a:lnTo>
                    <a:lnTo>
                      <a:pt x="274" y="53"/>
                    </a:lnTo>
                    <a:lnTo>
                      <a:pt x="285" y="54"/>
                    </a:lnTo>
                    <a:lnTo>
                      <a:pt x="327" y="7"/>
                    </a:lnTo>
                    <a:lnTo>
                      <a:pt x="369" y="26"/>
                    </a:lnTo>
                    <a:lnTo>
                      <a:pt x="366" y="90"/>
                    </a:lnTo>
                    <a:lnTo>
                      <a:pt x="375" y="97"/>
                    </a:lnTo>
                    <a:lnTo>
                      <a:pt x="383" y="105"/>
                    </a:lnTo>
                    <a:lnTo>
                      <a:pt x="387" y="109"/>
                    </a:lnTo>
                    <a:lnTo>
                      <a:pt x="391" y="113"/>
                    </a:lnTo>
                    <a:lnTo>
                      <a:pt x="398" y="122"/>
                    </a:lnTo>
                    <a:lnTo>
                      <a:pt x="463" y="116"/>
                    </a:lnTo>
                    <a:lnTo>
                      <a:pt x="483" y="158"/>
                    </a:lnTo>
                    <a:lnTo>
                      <a:pt x="437" y="202"/>
                    </a:lnTo>
                    <a:lnTo>
                      <a:pt x="439" y="213"/>
                    </a:lnTo>
                    <a:lnTo>
                      <a:pt x="440" y="223"/>
                    </a:lnTo>
                    <a:lnTo>
                      <a:pt x="441" y="234"/>
                    </a:lnTo>
                    <a:lnTo>
                      <a:pt x="441" y="246"/>
                    </a:lnTo>
                    <a:lnTo>
                      <a:pt x="495" y="283"/>
                    </a:lnTo>
                    <a:lnTo>
                      <a:pt x="484" y="328"/>
                    </a:lnTo>
                    <a:lnTo>
                      <a:pt x="420" y="332"/>
                    </a:lnTo>
                    <a:lnTo>
                      <a:pt x="414" y="342"/>
                    </a:lnTo>
                    <a:lnTo>
                      <a:pt x="409" y="351"/>
                    </a:lnTo>
                    <a:lnTo>
                      <a:pt x="402" y="360"/>
                    </a:lnTo>
                    <a:lnTo>
                      <a:pt x="398" y="365"/>
                    </a:lnTo>
                    <a:lnTo>
                      <a:pt x="394" y="369"/>
                    </a:lnTo>
                    <a:lnTo>
                      <a:pt x="411" y="430"/>
                    </a:lnTo>
                    <a:lnTo>
                      <a:pt x="373" y="457"/>
                    </a:lnTo>
                    <a:lnTo>
                      <a:pt x="323" y="421"/>
                    </a:lnTo>
                    <a:lnTo>
                      <a:pt x="313" y="425"/>
                    </a:lnTo>
                    <a:lnTo>
                      <a:pt x="302" y="428"/>
                    </a:lnTo>
                    <a:lnTo>
                      <a:pt x="292" y="431"/>
                    </a:lnTo>
                    <a:lnTo>
                      <a:pt x="282" y="433"/>
                    </a:lnTo>
                    <a:lnTo>
                      <a:pt x="257" y="493"/>
                    </a:lnTo>
                    <a:lnTo>
                      <a:pt x="211" y="489"/>
                    </a:lnTo>
                    <a:lnTo>
                      <a:pt x="192" y="427"/>
                    </a:lnTo>
                    <a:lnTo>
                      <a:pt x="182" y="423"/>
                    </a:lnTo>
                    <a:lnTo>
                      <a:pt x="171" y="419"/>
                    </a:lnTo>
                    <a:lnTo>
                      <a:pt x="162" y="414"/>
                    </a:lnTo>
                    <a:lnTo>
                      <a:pt x="152" y="409"/>
                    </a:lnTo>
                    <a:lnTo>
                      <a:pt x="96" y="439"/>
                    </a:lnTo>
                    <a:lnTo>
                      <a:pt x="63" y="406"/>
                    </a:lnTo>
                    <a:lnTo>
                      <a:pt x="88" y="348"/>
                    </a:lnTo>
                    <a:lnTo>
                      <a:pt x="85" y="343"/>
                    </a:lnTo>
                    <a:lnTo>
                      <a:pt x="82" y="338"/>
                    </a:lnTo>
                    <a:lnTo>
                      <a:pt x="77" y="327"/>
                    </a:lnTo>
                    <a:lnTo>
                      <a:pt x="72" y="318"/>
                    </a:lnTo>
                    <a:lnTo>
                      <a:pt x="68" y="308"/>
                    </a:lnTo>
                    <a:lnTo>
                      <a:pt x="5" y="291"/>
                    </a:lnTo>
                    <a:lnTo>
                      <a:pt x="0" y="245"/>
                    </a:lnTo>
                    <a:lnTo>
                      <a:pt x="59" y="219"/>
                    </a:lnTo>
                    <a:lnTo>
                      <a:pt x="60" y="208"/>
                    </a:lnTo>
                    <a:lnTo>
                      <a:pt x="63" y="197"/>
                    </a:lnTo>
                    <a:lnTo>
                      <a:pt x="64" y="191"/>
                    </a:lnTo>
                    <a:lnTo>
                      <a:pt x="66" y="186"/>
                    </a:lnTo>
                    <a:lnTo>
                      <a:pt x="69" y="176"/>
                    </a:lnTo>
                    <a:lnTo>
                      <a:pt x="32" y="124"/>
                    </a:lnTo>
                    <a:lnTo>
                      <a:pt x="58" y="85"/>
                    </a:lnTo>
                    <a:lnTo>
                      <a:pt x="118" y="102"/>
                    </a:lnTo>
                    <a:lnTo>
                      <a:pt x="127" y="95"/>
                    </a:lnTo>
                    <a:lnTo>
                      <a:pt x="136" y="88"/>
                    </a:lnTo>
                    <a:lnTo>
                      <a:pt x="146" y="81"/>
                    </a:lnTo>
                    <a:lnTo>
                      <a:pt x="155" y="76"/>
                    </a:lnTo>
                    <a:lnTo>
                      <a:pt x="157" y="13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he-IL"/>
              </a:p>
            </p:txBody>
          </p:sp>
        </p:grpSp>
        <p:grpSp>
          <p:nvGrpSpPr>
            <p:cNvPr id="18" name="Group 9"/>
            <p:cNvGrpSpPr>
              <a:grpSpLocks/>
            </p:cNvGrpSpPr>
            <p:nvPr>
              <p:custDataLst>
                <p:tags r:id="rId4"/>
              </p:custDataLst>
            </p:nvPr>
          </p:nvGrpSpPr>
          <p:grpSpPr bwMode="auto">
            <a:xfrm>
              <a:off x="2180" y="1797"/>
              <a:ext cx="1380" cy="1354"/>
              <a:chOff x="2291" y="1661"/>
              <a:chExt cx="1158" cy="1137"/>
            </a:xfrm>
          </p:grpSpPr>
          <p:sp>
            <p:nvSpPr>
              <p:cNvPr id="19" name="Freeform 10"/>
              <p:cNvSpPr>
                <a:spLocks noEditPoints="1"/>
              </p:cNvSpPr>
              <p:nvPr/>
            </p:nvSpPr>
            <p:spPr bwMode="gray">
              <a:xfrm>
                <a:off x="2699" y="1661"/>
                <a:ext cx="590" cy="588"/>
              </a:xfrm>
              <a:custGeom>
                <a:avLst/>
                <a:gdLst>
                  <a:gd name="T0" fmla="*/ 355 w 495"/>
                  <a:gd name="T1" fmla="*/ 452 h 493"/>
                  <a:gd name="T2" fmla="*/ 362 w 495"/>
                  <a:gd name="T3" fmla="*/ 465 h 493"/>
                  <a:gd name="T4" fmla="*/ 378 w 495"/>
                  <a:gd name="T5" fmla="*/ 478 h 493"/>
                  <a:gd name="T6" fmla="*/ 404 w 495"/>
                  <a:gd name="T7" fmla="*/ 488 h 493"/>
                  <a:gd name="T8" fmla="*/ 416 w 495"/>
                  <a:gd name="T9" fmla="*/ 490 h 493"/>
                  <a:gd name="T10" fmla="*/ 430 w 495"/>
                  <a:gd name="T11" fmla="*/ 490 h 493"/>
                  <a:gd name="T12" fmla="*/ 451 w 495"/>
                  <a:gd name="T13" fmla="*/ 485 h 493"/>
                  <a:gd name="T14" fmla="*/ 461 w 495"/>
                  <a:gd name="T15" fmla="*/ 481 h 493"/>
                  <a:gd name="T16" fmla="*/ 474 w 495"/>
                  <a:gd name="T17" fmla="*/ 472 h 493"/>
                  <a:gd name="T18" fmla="*/ 483 w 495"/>
                  <a:gd name="T19" fmla="*/ 460 h 493"/>
                  <a:gd name="T20" fmla="*/ 495 w 495"/>
                  <a:gd name="T21" fmla="*/ 444 h 493"/>
                  <a:gd name="T22" fmla="*/ 497 w 495"/>
                  <a:gd name="T23" fmla="*/ 431 h 493"/>
                  <a:gd name="T24" fmla="*/ 502 w 495"/>
                  <a:gd name="T25" fmla="*/ 416 h 493"/>
                  <a:gd name="T26" fmla="*/ 501 w 495"/>
                  <a:gd name="T27" fmla="*/ 404 h 493"/>
                  <a:gd name="T28" fmla="*/ 493 w 495"/>
                  <a:gd name="T29" fmla="*/ 378 h 493"/>
                  <a:gd name="T30" fmla="*/ 486 w 495"/>
                  <a:gd name="T31" fmla="*/ 367 h 493"/>
                  <a:gd name="T32" fmla="*/ 477 w 495"/>
                  <a:gd name="T33" fmla="*/ 355 h 493"/>
                  <a:gd name="T34" fmla="*/ 466 w 495"/>
                  <a:gd name="T35" fmla="*/ 348 h 493"/>
                  <a:gd name="T36" fmla="*/ 442 w 495"/>
                  <a:gd name="T37" fmla="*/ 335 h 493"/>
                  <a:gd name="T38" fmla="*/ 429 w 495"/>
                  <a:gd name="T39" fmla="*/ 334 h 493"/>
                  <a:gd name="T40" fmla="*/ 414 w 495"/>
                  <a:gd name="T41" fmla="*/ 334 h 493"/>
                  <a:gd name="T42" fmla="*/ 387 w 495"/>
                  <a:gd name="T43" fmla="*/ 342 h 493"/>
                  <a:gd name="T44" fmla="*/ 377 w 495"/>
                  <a:gd name="T45" fmla="*/ 349 h 493"/>
                  <a:gd name="T46" fmla="*/ 365 w 495"/>
                  <a:gd name="T47" fmla="*/ 359 h 493"/>
                  <a:gd name="T48" fmla="*/ 350 w 495"/>
                  <a:gd name="T49" fmla="*/ 379 h 493"/>
                  <a:gd name="T50" fmla="*/ 346 w 495"/>
                  <a:gd name="T51" fmla="*/ 400 h 493"/>
                  <a:gd name="T52" fmla="*/ 343 w 495"/>
                  <a:gd name="T53" fmla="*/ 414 h 493"/>
                  <a:gd name="T54" fmla="*/ 347 w 495"/>
                  <a:gd name="T55" fmla="*/ 434 h 493"/>
                  <a:gd name="T56" fmla="*/ 266 w 495"/>
                  <a:gd name="T57" fmla="*/ 23 h 493"/>
                  <a:gd name="T58" fmla="*/ 406 w 495"/>
                  <a:gd name="T59" fmla="*/ 87 h 493"/>
                  <a:gd name="T60" fmla="*/ 445 w 495"/>
                  <a:gd name="T61" fmla="*/ 87 h 493"/>
                  <a:gd name="T62" fmla="*/ 483 w 495"/>
                  <a:gd name="T63" fmla="*/ 91 h 493"/>
                  <a:gd name="T64" fmla="*/ 625 w 495"/>
                  <a:gd name="T65" fmla="*/ 44 h 493"/>
                  <a:gd name="T66" fmla="*/ 635 w 495"/>
                  <a:gd name="T67" fmla="*/ 165 h 493"/>
                  <a:gd name="T68" fmla="*/ 654 w 495"/>
                  <a:gd name="T69" fmla="*/ 185 h 493"/>
                  <a:gd name="T70" fmla="*/ 673 w 495"/>
                  <a:gd name="T71" fmla="*/ 208 h 493"/>
                  <a:gd name="T72" fmla="*/ 819 w 495"/>
                  <a:gd name="T73" fmla="*/ 267 h 493"/>
                  <a:gd name="T74" fmla="*/ 743 w 495"/>
                  <a:gd name="T75" fmla="*/ 361 h 493"/>
                  <a:gd name="T76" fmla="*/ 747 w 495"/>
                  <a:gd name="T77" fmla="*/ 397 h 493"/>
                  <a:gd name="T78" fmla="*/ 838 w 495"/>
                  <a:gd name="T79" fmla="*/ 481 h 493"/>
                  <a:gd name="T80" fmla="*/ 712 w 495"/>
                  <a:gd name="T81" fmla="*/ 563 h 493"/>
                  <a:gd name="T82" fmla="*/ 691 w 495"/>
                  <a:gd name="T83" fmla="*/ 596 h 493"/>
                  <a:gd name="T84" fmla="*/ 673 w 495"/>
                  <a:gd name="T85" fmla="*/ 619 h 493"/>
                  <a:gd name="T86" fmla="*/ 696 w 495"/>
                  <a:gd name="T87" fmla="*/ 730 h 493"/>
                  <a:gd name="T88" fmla="*/ 547 w 495"/>
                  <a:gd name="T89" fmla="*/ 714 h 493"/>
                  <a:gd name="T90" fmla="*/ 511 w 495"/>
                  <a:gd name="T91" fmla="*/ 725 h 493"/>
                  <a:gd name="T92" fmla="*/ 477 w 495"/>
                  <a:gd name="T93" fmla="*/ 734 h 493"/>
                  <a:gd name="T94" fmla="*/ 356 w 495"/>
                  <a:gd name="T95" fmla="*/ 829 h 493"/>
                  <a:gd name="T96" fmla="*/ 309 w 495"/>
                  <a:gd name="T97" fmla="*/ 718 h 493"/>
                  <a:gd name="T98" fmla="*/ 274 w 495"/>
                  <a:gd name="T99" fmla="*/ 702 h 493"/>
                  <a:gd name="T100" fmla="*/ 162 w 495"/>
                  <a:gd name="T101" fmla="*/ 745 h 493"/>
                  <a:gd name="T102" fmla="*/ 149 w 495"/>
                  <a:gd name="T103" fmla="*/ 590 h 493"/>
                  <a:gd name="T104" fmla="*/ 139 w 495"/>
                  <a:gd name="T105" fmla="*/ 574 h 493"/>
                  <a:gd name="T106" fmla="*/ 123 w 495"/>
                  <a:gd name="T107" fmla="*/ 539 h 493"/>
                  <a:gd name="T108" fmla="*/ 8 w 495"/>
                  <a:gd name="T109" fmla="*/ 494 h 493"/>
                  <a:gd name="T110" fmla="*/ 99 w 495"/>
                  <a:gd name="T111" fmla="*/ 371 h 493"/>
                  <a:gd name="T112" fmla="*/ 106 w 495"/>
                  <a:gd name="T113" fmla="*/ 334 h 493"/>
                  <a:gd name="T114" fmla="*/ 112 w 495"/>
                  <a:gd name="T115" fmla="*/ 316 h 493"/>
                  <a:gd name="T116" fmla="*/ 54 w 495"/>
                  <a:gd name="T117" fmla="*/ 211 h 493"/>
                  <a:gd name="T118" fmla="*/ 200 w 495"/>
                  <a:gd name="T119" fmla="*/ 174 h 493"/>
                  <a:gd name="T120" fmla="*/ 230 w 495"/>
                  <a:gd name="T121" fmla="*/ 149 h 493"/>
                  <a:gd name="T122" fmla="*/ 263 w 495"/>
                  <a:gd name="T123" fmla="*/ 130 h 49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95" h="493">
                    <a:moveTo>
                      <a:pt x="208" y="264"/>
                    </a:moveTo>
                    <a:lnTo>
                      <a:pt x="210" y="267"/>
                    </a:lnTo>
                    <a:lnTo>
                      <a:pt x="212" y="270"/>
                    </a:lnTo>
                    <a:lnTo>
                      <a:pt x="214" y="274"/>
                    </a:lnTo>
                    <a:lnTo>
                      <a:pt x="217" y="277"/>
                    </a:lnTo>
                    <a:lnTo>
                      <a:pt x="223" y="282"/>
                    </a:lnTo>
                    <a:lnTo>
                      <a:pt x="230" y="286"/>
                    </a:lnTo>
                    <a:lnTo>
                      <a:pt x="238" y="288"/>
                    </a:lnTo>
                    <a:lnTo>
                      <a:pt x="242" y="289"/>
                    </a:lnTo>
                    <a:lnTo>
                      <a:pt x="246" y="289"/>
                    </a:lnTo>
                    <a:lnTo>
                      <a:pt x="250" y="290"/>
                    </a:lnTo>
                    <a:lnTo>
                      <a:pt x="254" y="289"/>
                    </a:lnTo>
                    <a:lnTo>
                      <a:pt x="262" y="288"/>
                    </a:lnTo>
                    <a:lnTo>
                      <a:pt x="266" y="286"/>
                    </a:lnTo>
                    <a:lnTo>
                      <a:pt x="270" y="285"/>
                    </a:lnTo>
                    <a:lnTo>
                      <a:pt x="273" y="283"/>
                    </a:lnTo>
                    <a:lnTo>
                      <a:pt x="277" y="281"/>
                    </a:lnTo>
                    <a:lnTo>
                      <a:pt x="280" y="278"/>
                    </a:lnTo>
                    <a:lnTo>
                      <a:pt x="283" y="275"/>
                    </a:lnTo>
                    <a:lnTo>
                      <a:pt x="285" y="272"/>
                    </a:lnTo>
                    <a:lnTo>
                      <a:pt x="288" y="269"/>
                    </a:lnTo>
                    <a:lnTo>
                      <a:pt x="292" y="262"/>
                    </a:lnTo>
                    <a:lnTo>
                      <a:pt x="293" y="258"/>
                    </a:lnTo>
                    <a:lnTo>
                      <a:pt x="294" y="254"/>
                    </a:lnTo>
                    <a:lnTo>
                      <a:pt x="295" y="250"/>
                    </a:lnTo>
                    <a:lnTo>
                      <a:pt x="296" y="246"/>
                    </a:lnTo>
                    <a:lnTo>
                      <a:pt x="296" y="242"/>
                    </a:lnTo>
                    <a:lnTo>
                      <a:pt x="295" y="238"/>
                    </a:lnTo>
                    <a:lnTo>
                      <a:pt x="294" y="230"/>
                    </a:lnTo>
                    <a:lnTo>
                      <a:pt x="291" y="223"/>
                    </a:lnTo>
                    <a:lnTo>
                      <a:pt x="289" y="219"/>
                    </a:lnTo>
                    <a:lnTo>
                      <a:pt x="287" y="216"/>
                    </a:lnTo>
                    <a:lnTo>
                      <a:pt x="284" y="213"/>
                    </a:lnTo>
                    <a:lnTo>
                      <a:pt x="282" y="210"/>
                    </a:lnTo>
                    <a:lnTo>
                      <a:pt x="279" y="207"/>
                    </a:lnTo>
                    <a:lnTo>
                      <a:pt x="275" y="205"/>
                    </a:lnTo>
                    <a:lnTo>
                      <a:pt x="268" y="201"/>
                    </a:lnTo>
                    <a:lnTo>
                      <a:pt x="261" y="198"/>
                    </a:lnTo>
                    <a:lnTo>
                      <a:pt x="257" y="197"/>
                    </a:lnTo>
                    <a:lnTo>
                      <a:pt x="253" y="197"/>
                    </a:lnTo>
                    <a:lnTo>
                      <a:pt x="249" y="197"/>
                    </a:lnTo>
                    <a:lnTo>
                      <a:pt x="244" y="197"/>
                    </a:lnTo>
                    <a:lnTo>
                      <a:pt x="237" y="199"/>
                    </a:lnTo>
                    <a:lnTo>
                      <a:pt x="229" y="202"/>
                    </a:lnTo>
                    <a:lnTo>
                      <a:pt x="225" y="203"/>
                    </a:lnTo>
                    <a:lnTo>
                      <a:pt x="222" y="206"/>
                    </a:lnTo>
                    <a:lnTo>
                      <a:pt x="219" y="208"/>
                    </a:lnTo>
                    <a:lnTo>
                      <a:pt x="216" y="211"/>
                    </a:lnTo>
                    <a:lnTo>
                      <a:pt x="211" y="217"/>
                    </a:lnTo>
                    <a:lnTo>
                      <a:pt x="207" y="224"/>
                    </a:lnTo>
                    <a:lnTo>
                      <a:pt x="204" y="232"/>
                    </a:lnTo>
                    <a:lnTo>
                      <a:pt x="204" y="236"/>
                    </a:lnTo>
                    <a:lnTo>
                      <a:pt x="203" y="240"/>
                    </a:lnTo>
                    <a:lnTo>
                      <a:pt x="203" y="244"/>
                    </a:lnTo>
                    <a:lnTo>
                      <a:pt x="203" y="248"/>
                    </a:lnTo>
                    <a:lnTo>
                      <a:pt x="205" y="256"/>
                    </a:lnTo>
                    <a:lnTo>
                      <a:pt x="208" y="264"/>
                    </a:lnTo>
                    <a:close/>
                    <a:moveTo>
                      <a:pt x="157" y="13"/>
                    </a:moveTo>
                    <a:lnTo>
                      <a:pt x="202" y="0"/>
                    </a:lnTo>
                    <a:lnTo>
                      <a:pt x="240" y="51"/>
                    </a:lnTo>
                    <a:lnTo>
                      <a:pt x="251" y="51"/>
                    </a:lnTo>
                    <a:lnTo>
                      <a:pt x="263" y="51"/>
                    </a:lnTo>
                    <a:lnTo>
                      <a:pt x="274" y="53"/>
                    </a:lnTo>
                    <a:lnTo>
                      <a:pt x="285" y="54"/>
                    </a:lnTo>
                    <a:lnTo>
                      <a:pt x="327" y="7"/>
                    </a:lnTo>
                    <a:lnTo>
                      <a:pt x="369" y="26"/>
                    </a:lnTo>
                    <a:lnTo>
                      <a:pt x="366" y="90"/>
                    </a:lnTo>
                    <a:lnTo>
                      <a:pt x="375" y="97"/>
                    </a:lnTo>
                    <a:lnTo>
                      <a:pt x="383" y="105"/>
                    </a:lnTo>
                    <a:lnTo>
                      <a:pt x="387" y="109"/>
                    </a:lnTo>
                    <a:lnTo>
                      <a:pt x="391" y="113"/>
                    </a:lnTo>
                    <a:lnTo>
                      <a:pt x="398" y="122"/>
                    </a:lnTo>
                    <a:lnTo>
                      <a:pt x="463" y="116"/>
                    </a:lnTo>
                    <a:lnTo>
                      <a:pt x="483" y="158"/>
                    </a:lnTo>
                    <a:lnTo>
                      <a:pt x="437" y="202"/>
                    </a:lnTo>
                    <a:lnTo>
                      <a:pt x="439" y="213"/>
                    </a:lnTo>
                    <a:lnTo>
                      <a:pt x="440" y="223"/>
                    </a:lnTo>
                    <a:lnTo>
                      <a:pt x="441" y="234"/>
                    </a:lnTo>
                    <a:lnTo>
                      <a:pt x="441" y="246"/>
                    </a:lnTo>
                    <a:lnTo>
                      <a:pt x="495" y="283"/>
                    </a:lnTo>
                    <a:lnTo>
                      <a:pt x="484" y="328"/>
                    </a:lnTo>
                    <a:lnTo>
                      <a:pt x="420" y="332"/>
                    </a:lnTo>
                    <a:lnTo>
                      <a:pt x="414" y="342"/>
                    </a:lnTo>
                    <a:lnTo>
                      <a:pt x="409" y="351"/>
                    </a:lnTo>
                    <a:lnTo>
                      <a:pt x="402" y="360"/>
                    </a:lnTo>
                    <a:lnTo>
                      <a:pt x="398" y="365"/>
                    </a:lnTo>
                    <a:lnTo>
                      <a:pt x="394" y="369"/>
                    </a:lnTo>
                    <a:lnTo>
                      <a:pt x="411" y="430"/>
                    </a:lnTo>
                    <a:lnTo>
                      <a:pt x="373" y="457"/>
                    </a:lnTo>
                    <a:lnTo>
                      <a:pt x="323" y="421"/>
                    </a:lnTo>
                    <a:lnTo>
                      <a:pt x="313" y="425"/>
                    </a:lnTo>
                    <a:lnTo>
                      <a:pt x="302" y="428"/>
                    </a:lnTo>
                    <a:lnTo>
                      <a:pt x="292" y="431"/>
                    </a:lnTo>
                    <a:lnTo>
                      <a:pt x="282" y="433"/>
                    </a:lnTo>
                    <a:lnTo>
                      <a:pt x="257" y="493"/>
                    </a:lnTo>
                    <a:lnTo>
                      <a:pt x="211" y="489"/>
                    </a:lnTo>
                    <a:lnTo>
                      <a:pt x="192" y="427"/>
                    </a:lnTo>
                    <a:lnTo>
                      <a:pt x="182" y="423"/>
                    </a:lnTo>
                    <a:lnTo>
                      <a:pt x="171" y="419"/>
                    </a:lnTo>
                    <a:lnTo>
                      <a:pt x="162" y="414"/>
                    </a:lnTo>
                    <a:lnTo>
                      <a:pt x="152" y="409"/>
                    </a:lnTo>
                    <a:lnTo>
                      <a:pt x="96" y="439"/>
                    </a:lnTo>
                    <a:lnTo>
                      <a:pt x="63" y="406"/>
                    </a:lnTo>
                    <a:lnTo>
                      <a:pt x="88" y="348"/>
                    </a:lnTo>
                    <a:lnTo>
                      <a:pt x="85" y="343"/>
                    </a:lnTo>
                    <a:lnTo>
                      <a:pt x="82" y="338"/>
                    </a:lnTo>
                    <a:lnTo>
                      <a:pt x="77" y="327"/>
                    </a:lnTo>
                    <a:lnTo>
                      <a:pt x="72" y="318"/>
                    </a:lnTo>
                    <a:lnTo>
                      <a:pt x="68" y="308"/>
                    </a:lnTo>
                    <a:lnTo>
                      <a:pt x="5" y="291"/>
                    </a:lnTo>
                    <a:lnTo>
                      <a:pt x="0" y="245"/>
                    </a:lnTo>
                    <a:lnTo>
                      <a:pt x="59" y="219"/>
                    </a:lnTo>
                    <a:lnTo>
                      <a:pt x="60" y="208"/>
                    </a:lnTo>
                    <a:lnTo>
                      <a:pt x="63" y="197"/>
                    </a:lnTo>
                    <a:lnTo>
                      <a:pt x="64" y="191"/>
                    </a:lnTo>
                    <a:lnTo>
                      <a:pt x="66" y="186"/>
                    </a:lnTo>
                    <a:lnTo>
                      <a:pt x="69" y="176"/>
                    </a:lnTo>
                    <a:lnTo>
                      <a:pt x="32" y="124"/>
                    </a:lnTo>
                    <a:lnTo>
                      <a:pt x="58" y="85"/>
                    </a:lnTo>
                    <a:lnTo>
                      <a:pt x="118" y="102"/>
                    </a:lnTo>
                    <a:lnTo>
                      <a:pt x="127" y="95"/>
                    </a:lnTo>
                    <a:lnTo>
                      <a:pt x="136" y="88"/>
                    </a:lnTo>
                    <a:lnTo>
                      <a:pt x="146" y="81"/>
                    </a:lnTo>
                    <a:lnTo>
                      <a:pt x="155" y="76"/>
                    </a:lnTo>
                    <a:lnTo>
                      <a:pt x="157" y="13"/>
                    </a:lnTo>
                    <a:close/>
                  </a:path>
                </a:pathLst>
              </a:custGeom>
              <a:solidFill>
                <a:schemeClr val="tx2"/>
              </a:solidFill>
              <a:ln w="635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he-IL"/>
              </a:p>
            </p:txBody>
          </p:sp>
          <p:sp>
            <p:nvSpPr>
              <p:cNvPr id="20" name="Freeform 11"/>
              <p:cNvSpPr>
                <a:spLocks noEditPoints="1"/>
              </p:cNvSpPr>
              <p:nvPr/>
            </p:nvSpPr>
            <p:spPr bwMode="gray">
              <a:xfrm>
                <a:off x="2291" y="2065"/>
                <a:ext cx="590" cy="588"/>
              </a:xfrm>
              <a:custGeom>
                <a:avLst/>
                <a:gdLst>
                  <a:gd name="T0" fmla="*/ 355 w 495"/>
                  <a:gd name="T1" fmla="*/ 452 h 493"/>
                  <a:gd name="T2" fmla="*/ 362 w 495"/>
                  <a:gd name="T3" fmla="*/ 465 h 493"/>
                  <a:gd name="T4" fmla="*/ 378 w 495"/>
                  <a:gd name="T5" fmla="*/ 478 h 493"/>
                  <a:gd name="T6" fmla="*/ 404 w 495"/>
                  <a:gd name="T7" fmla="*/ 488 h 493"/>
                  <a:gd name="T8" fmla="*/ 416 w 495"/>
                  <a:gd name="T9" fmla="*/ 490 h 493"/>
                  <a:gd name="T10" fmla="*/ 430 w 495"/>
                  <a:gd name="T11" fmla="*/ 490 h 493"/>
                  <a:gd name="T12" fmla="*/ 451 w 495"/>
                  <a:gd name="T13" fmla="*/ 485 h 493"/>
                  <a:gd name="T14" fmla="*/ 461 w 495"/>
                  <a:gd name="T15" fmla="*/ 481 h 493"/>
                  <a:gd name="T16" fmla="*/ 474 w 495"/>
                  <a:gd name="T17" fmla="*/ 472 h 493"/>
                  <a:gd name="T18" fmla="*/ 483 w 495"/>
                  <a:gd name="T19" fmla="*/ 460 h 493"/>
                  <a:gd name="T20" fmla="*/ 495 w 495"/>
                  <a:gd name="T21" fmla="*/ 444 h 493"/>
                  <a:gd name="T22" fmla="*/ 497 w 495"/>
                  <a:gd name="T23" fmla="*/ 431 h 493"/>
                  <a:gd name="T24" fmla="*/ 502 w 495"/>
                  <a:gd name="T25" fmla="*/ 416 h 493"/>
                  <a:gd name="T26" fmla="*/ 501 w 495"/>
                  <a:gd name="T27" fmla="*/ 404 h 493"/>
                  <a:gd name="T28" fmla="*/ 493 w 495"/>
                  <a:gd name="T29" fmla="*/ 378 h 493"/>
                  <a:gd name="T30" fmla="*/ 486 w 495"/>
                  <a:gd name="T31" fmla="*/ 367 h 493"/>
                  <a:gd name="T32" fmla="*/ 477 w 495"/>
                  <a:gd name="T33" fmla="*/ 355 h 493"/>
                  <a:gd name="T34" fmla="*/ 466 w 495"/>
                  <a:gd name="T35" fmla="*/ 348 h 493"/>
                  <a:gd name="T36" fmla="*/ 442 w 495"/>
                  <a:gd name="T37" fmla="*/ 335 h 493"/>
                  <a:gd name="T38" fmla="*/ 429 w 495"/>
                  <a:gd name="T39" fmla="*/ 334 h 493"/>
                  <a:gd name="T40" fmla="*/ 414 w 495"/>
                  <a:gd name="T41" fmla="*/ 334 h 493"/>
                  <a:gd name="T42" fmla="*/ 387 w 495"/>
                  <a:gd name="T43" fmla="*/ 342 h 493"/>
                  <a:gd name="T44" fmla="*/ 377 w 495"/>
                  <a:gd name="T45" fmla="*/ 349 h 493"/>
                  <a:gd name="T46" fmla="*/ 365 w 495"/>
                  <a:gd name="T47" fmla="*/ 359 h 493"/>
                  <a:gd name="T48" fmla="*/ 350 w 495"/>
                  <a:gd name="T49" fmla="*/ 379 h 493"/>
                  <a:gd name="T50" fmla="*/ 346 w 495"/>
                  <a:gd name="T51" fmla="*/ 400 h 493"/>
                  <a:gd name="T52" fmla="*/ 343 w 495"/>
                  <a:gd name="T53" fmla="*/ 414 h 493"/>
                  <a:gd name="T54" fmla="*/ 347 w 495"/>
                  <a:gd name="T55" fmla="*/ 434 h 493"/>
                  <a:gd name="T56" fmla="*/ 266 w 495"/>
                  <a:gd name="T57" fmla="*/ 23 h 493"/>
                  <a:gd name="T58" fmla="*/ 406 w 495"/>
                  <a:gd name="T59" fmla="*/ 87 h 493"/>
                  <a:gd name="T60" fmla="*/ 445 w 495"/>
                  <a:gd name="T61" fmla="*/ 87 h 493"/>
                  <a:gd name="T62" fmla="*/ 483 w 495"/>
                  <a:gd name="T63" fmla="*/ 91 h 493"/>
                  <a:gd name="T64" fmla="*/ 625 w 495"/>
                  <a:gd name="T65" fmla="*/ 44 h 493"/>
                  <a:gd name="T66" fmla="*/ 635 w 495"/>
                  <a:gd name="T67" fmla="*/ 165 h 493"/>
                  <a:gd name="T68" fmla="*/ 654 w 495"/>
                  <a:gd name="T69" fmla="*/ 185 h 493"/>
                  <a:gd name="T70" fmla="*/ 673 w 495"/>
                  <a:gd name="T71" fmla="*/ 208 h 493"/>
                  <a:gd name="T72" fmla="*/ 819 w 495"/>
                  <a:gd name="T73" fmla="*/ 267 h 493"/>
                  <a:gd name="T74" fmla="*/ 743 w 495"/>
                  <a:gd name="T75" fmla="*/ 361 h 493"/>
                  <a:gd name="T76" fmla="*/ 747 w 495"/>
                  <a:gd name="T77" fmla="*/ 397 h 493"/>
                  <a:gd name="T78" fmla="*/ 838 w 495"/>
                  <a:gd name="T79" fmla="*/ 481 h 493"/>
                  <a:gd name="T80" fmla="*/ 712 w 495"/>
                  <a:gd name="T81" fmla="*/ 563 h 493"/>
                  <a:gd name="T82" fmla="*/ 691 w 495"/>
                  <a:gd name="T83" fmla="*/ 596 h 493"/>
                  <a:gd name="T84" fmla="*/ 673 w 495"/>
                  <a:gd name="T85" fmla="*/ 619 h 493"/>
                  <a:gd name="T86" fmla="*/ 696 w 495"/>
                  <a:gd name="T87" fmla="*/ 730 h 493"/>
                  <a:gd name="T88" fmla="*/ 547 w 495"/>
                  <a:gd name="T89" fmla="*/ 714 h 493"/>
                  <a:gd name="T90" fmla="*/ 511 w 495"/>
                  <a:gd name="T91" fmla="*/ 725 h 493"/>
                  <a:gd name="T92" fmla="*/ 477 w 495"/>
                  <a:gd name="T93" fmla="*/ 734 h 493"/>
                  <a:gd name="T94" fmla="*/ 356 w 495"/>
                  <a:gd name="T95" fmla="*/ 829 h 493"/>
                  <a:gd name="T96" fmla="*/ 309 w 495"/>
                  <a:gd name="T97" fmla="*/ 718 h 493"/>
                  <a:gd name="T98" fmla="*/ 274 w 495"/>
                  <a:gd name="T99" fmla="*/ 702 h 493"/>
                  <a:gd name="T100" fmla="*/ 162 w 495"/>
                  <a:gd name="T101" fmla="*/ 745 h 493"/>
                  <a:gd name="T102" fmla="*/ 149 w 495"/>
                  <a:gd name="T103" fmla="*/ 590 h 493"/>
                  <a:gd name="T104" fmla="*/ 139 w 495"/>
                  <a:gd name="T105" fmla="*/ 574 h 493"/>
                  <a:gd name="T106" fmla="*/ 123 w 495"/>
                  <a:gd name="T107" fmla="*/ 539 h 493"/>
                  <a:gd name="T108" fmla="*/ 8 w 495"/>
                  <a:gd name="T109" fmla="*/ 494 h 493"/>
                  <a:gd name="T110" fmla="*/ 99 w 495"/>
                  <a:gd name="T111" fmla="*/ 371 h 493"/>
                  <a:gd name="T112" fmla="*/ 106 w 495"/>
                  <a:gd name="T113" fmla="*/ 334 h 493"/>
                  <a:gd name="T114" fmla="*/ 112 w 495"/>
                  <a:gd name="T115" fmla="*/ 316 h 493"/>
                  <a:gd name="T116" fmla="*/ 54 w 495"/>
                  <a:gd name="T117" fmla="*/ 211 h 493"/>
                  <a:gd name="T118" fmla="*/ 200 w 495"/>
                  <a:gd name="T119" fmla="*/ 174 h 493"/>
                  <a:gd name="T120" fmla="*/ 230 w 495"/>
                  <a:gd name="T121" fmla="*/ 149 h 493"/>
                  <a:gd name="T122" fmla="*/ 263 w 495"/>
                  <a:gd name="T123" fmla="*/ 130 h 49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95" h="493">
                    <a:moveTo>
                      <a:pt x="208" y="264"/>
                    </a:moveTo>
                    <a:lnTo>
                      <a:pt x="210" y="267"/>
                    </a:lnTo>
                    <a:lnTo>
                      <a:pt x="212" y="270"/>
                    </a:lnTo>
                    <a:lnTo>
                      <a:pt x="214" y="274"/>
                    </a:lnTo>
                    <a:lnTo>
                      <a:pt x="217" y="277"/>
                    </a:lnTo>
                    <a:lnTo>
                      <a:pt x="223" y="282"/>
                    </a:lnTo>
                    <a:lnTo>
                      <a:pt x="230" y="286"/>
                    </a:lnTo>
                    <a:lnTo>
                      <a:pt x="238" y="288"/>
                    </a:lnTo>
                    <a:lnTo>
                      <a:pt x="242" y="289"/>
                    </a:lnTo>
                    <a:lnTo>
                      <a:pt x="246" y="289"/>
                    </a:lnTo>
                    <a:lnTo>
                      <a:pt x="250" y="290"/>
                    </a:lnTo>
                    <a:lnTo>
                      <a:pt x="254" y="289"/>
                    </a:lnTo>
                    <a:lnTo>
                      <a:pt x="262" y="288"/>
                    </a:lnTo>
                    <a:lnTo>
                      <a:pt x="266" y="286"/>
                    </a:lnTo>
                    <a:lnTo>
                      <a:pt x="270" y="285"/>
                    </a:lnTo>
                    <a:lnTo>
                      <a:pt x="273" y="283"/>
                    </a:lnTo>
                    <a:lnTo>
                      <a:pt x="277" y="281"/>
                    </a:lnTo>
                    <a:lnTo>
                      <a:pt x="280" y="278"/>
                    </a:lnTo>
                    <a:lnTo>
                      <a:pt x="283" y="275"/>
                    </a:lnTo>
                    <a:lnTo>
                      <a:pt x="285" y="272"/>
                    </a:lnTo>
                    <a:lnTo>
                      <a:pt x="288" y="269"/>
                    </a:lnTo>
                    <a:lnTo>
                      <a:pt x="292" y="262"/>
                    </a:lnTo>
                    <a:lnTo>
                      <a:pt x="293" y="258"/>
                    </a:lnTo>
                    <a:lnTo>
                      <a:pt x="294" y="254"/>
                    </a:lnTo>
                    <a:lnTo>
                      <a:pt x="295" y="250"/>
                    </a:lnTo>
                    <a:lnTo>
                      <a:pt x="296" y="246"/>
                    </a:lnTo>
                    <a:lnTo>
                      <a:pt x="296" y="242"/>
                    </a:lnTo>
                    <a:lnTo>
                      <a:pt x="295" y="238"/>
                    </a:lnTo>
                    <a:lnTo>
                      <a:pt x="294" y="230"/>
                    </a:lnTo>
                    <a:lnTo>
                      <a:pt x="291" y="223"/>
                    </a:lnTo>
                    <a:lnTo>
                      <a:pt x="289" y="219"/>
                    </a:lnTo>
                    <a:lnTo>
                      <a:pt x="287" y="216"/>
                    </a:lnTo>
                    <a:lnTo>
                      <a:pt x="284" y="213"/>
                    </a:lnTo>
                    <a:lnTo>
                      <a:pt x="282" y="210"/>
                    </a:lnTo>
                    <a:lnTo>
                      <a:pt x="279" y="207"/>
                    </a:lnTo>
                    <a:lnTo>
                      <a:pt x="275" y="205"/>
                    </a:lnTo>
                    <a:lnTo>
                      <a:pt x="268" y="201"/>
                    </a:lnTo>
                    <a:lnTo>
                      <a:pt x="261" y="198"/>
                    </a:lnTo>
                    <a:lnTo>
                      <a:pt x="257" y="197"/>
                    </a:lnTo>
                    <a:lnTo>
                      <a:pt x="253" y="197"/>
                    </a:lnTo>
                    <a:lnTo>
                      <a:pt x="249" y="197"/>
                    </a:lnTo>
                    <a:lnTo>
                      <a:pt x="244" y="197"/>
                    </a:lnTo>
                    <a:lnTo>
                      <a:pt x="237" y="199"/>
                    </a:lnTo>
                    <a:lnTo>
                      <a:pt x="229" y="202"/>
                    </a:lnTo>
                    <a:lnTo>
                      <a:pt x="225" y="203"/>
                    </a:lnTo>
                    <a:lnTo>
                      <a:pt x="222" y="206"/>
                    </a:lnTo>
                    <a:lnTo>
                      <a:pt x="219" y="208"/>
                    </a:lnTo>
                    <a:lnTo>
                      <a:pt x="216" y="211"/>
                    </a:lnTo>
                    <a:lnTo>
                      <a:pt x="211" y="217"/>
                    </a:lnTo>
                    <a:lnTo>
                      <a:pt x="207" y="224"/>
                    </a:lnTo>
                    <a:lnTo>
                      <a:pt x="204" y="232"/>
                    </a:lnTo>
                    <a:lnTo>
                      <a:pt x="204" y="236"/>
                    </a:lnTo>
                    <a:lnTo>
                      <a:pt x="203" y="240"/>
                    </a:lnTo>
                    <a:lnTo>
                      <a:pt x="203" y="244"/>
                    </a:lnTo>
                    <a:lnTo>
                      <a:pt x="203" y="248"/>
                    </a:lnTo>
                    <a:lnTo>
                      <a:pt x="205" y="256"/>
                    </a:lnTo>
                    <a:lnTo>
                      <a:pt x="208" y="264"/>
                    </a:lnTo>
                    <a:close/>
                    <a:moveTo>
                      <a:pt x="157" y="13"/>
                    </a:moveTo>
                    <a:lnTo>
                      <a:pt x="202" y="0"/>
                    </a:lnTo>
                    <a:lnTo>
                      <a:pt x="240" y="51"/>
                    </a:lnTo>
                    <a:lnTo>
                      <a:pt x="251" y="51"/>
                    </a:lnTo>
                    <a:lnTo>
                      <a:pt x="263" y="51"/>
                    </a:lnTo>
                    <a:lnTo>
                      <a:pt x="274" y="53"/>
                    </a:lnTo>
                    <a:lnTo>
                      <a:pt x="285" y="54"/>
                    </a:lnTo>
                    <a:lnTo>
                      <a:pt x="327" y="7"/>
                    </a:lnTo>
                    <a:lnTo>
                      <a:pt x="369" y="26"/>
                    </a:lnTo>
                    <a:lnTo>
                      <a:pt x="366" y="90"/>
                    </a:lnTo>
                    <a:lnTo>
                      <a:pt x="375" y="97"/>
                    </a:lnTo>
                    <a:lnTo>
                      <a:pt x="383" y="105"/>
                    </a:lnTo>
                    <a:lnTo>
                      <a:pt x="387" y="109"/>
                    </a:lnTo>
                    <a:lnTo>
                      <a:pt x="391" y="113"/>
                    </a:lnTo>
                    <a:lnTo>
                      <a:pt x="398" y="122"/>
                    </a:lnTo>
                    <a:lnTo>
                      <a:pt x="463" y="116"/>
                    </a:lnTo>
                    <a:lnTo>
                      <a:pt x="483" y="158"/>
                    </a:lnTo>
                    <a:lnTo>
                      <a:pt x="437" y="202"/>
                    </a:lnTo>
                    <a:lnTo>
                      <a:pt x="439" y="213"/>
                    </a:lnTo>
                    <a:lnTo>
                      <a:pt x="440" y="223"/>
                    </a:lnTo>
                    <a:lnTo>
                      <a:pt x="441" y="234"/>
                    </a:lnTo>
                    <a:lnTo>
                      <a:pt x="441" y="246"/>
                    </a:lnTo>
                    <a:lnTo>
                      <a:pt x="495" y="283"/>
                    </a:lnTo>
                    <a:lnTo>
                      <a:pt x="484" y="328"/>
                    </a:lnTo>
                    <a:lnTo>
                      <a:pt x="420" y="332"/>
                    </a:lnTo>
                    <a:lnTo>
                      <a:pt x="414" y="342"/>
                    </a:lnTo>
                    <a:lnTo>
                      <a:pt x="409" y="351"/>
                    </a:lnTo>
                    <a:lnTo>
                      <a:pt x="402" y="360"/>
                    </a:lnTo>
                    <a:lnTo>
                      <a:pt x="398" y="365"/>
                    </a:lnTo>
                    <a:lnTo>
                      <a:pt x="394" y="369"/>
                    </a:lnTo>
                    <a:lnTo>
                      <a:pt x="411" y="430"/>
                    </a:lnTo>
                    <a:lnTo>
                      <a:pt x="373" y="457"/>
                    </a:lnTo>
                    <a:lnTo>
                      <a:pt x="323" y="421"/>
                    </a:lnTo>
                    <a:lnTo>
                      <a:pt x="313" y="425"/>
                    </a:lnTo>
                    <a:lnTo>
                      <a:pt x="302" y="428"/>
                    </a:lnTo>
                    <a:lnTo>
                      <a:pt x="292" y="431"/>
                    </a:lnTo>
                    <a:lnTo>
                      <a:pt x="282" y="433"/>
                    </a:lnTo>
                    <a:lnTo>
                      <a:pt x="257" y="493"/>
                    </a:lnTo>
                    <a:lnTo>
                      <a:pt x="211" y="489"/>
                    </a:lnTo>
                    <a:lnTo>
                      <a:pt x="192" y="427"/>
                    </a:lnTo>
                    <a:lnTo>
                      <a:pt x="182" y="423"/>
                    </a:lnTo>
                    <a:lnTo>
                      <a:pt x="171" y="419"/>
                    </a:lnTo>
                    <a:lnTo>
                      <a:pt x="162" y="414"/>
                    </a:lnTo>
                    <a:lnTo>
                      <a:pt x="152" y="409"/>
                    </a:lnTo>
                    <a:lnTo>
                      <a:pt x="96" y="439"/>
                    </a:lnTo>
                    <a:lnTo>
                      <a:pt x="63" y="406"/>
                    </a:lnTo>
                    <a:lnTo>
                      <a:pt x="88" y="348"/>
                    </a:lnTo>
                    <a:lnTo>
                      <a:pt x="85" y="343"/>
                    </a:lnTo>
                    <a:lnTo>
                      <a:pt x="82" y="338"/>
                    </a:lnTo>
                    <a:lnTo>
                      <a:pt x="77" y="327"/>
                    </a:lnTo>
                    <a:lnTo>
                      <a:pt x="72" y="318"/>
                    </a:lnTo>
                    <a:lnTo>
                      <a:pt x="68" y="308"/>
                    </a:lnTo>
                    <a:lnTo>
                      <a:pt x="5" y="291"/>
                    </a:lnTo>
                    <a:lnTo>
                      <a:pt x="0" y="245"/>
                    </a:lnTo>
                    <a:lnTo>
                      <a:pt x="59" y="219"/>
                    </a:lnTo>
                    <a:lnTo>
                      <a:pt x="60" y="208"/>
                    </a:lnTo>
                    <a:lnTo>
                      <a:pt x="63" y="197"/>
                    </a:lnTo>
                    <a:lnTo>
                      <a:pt x="64" y="191"/>
                    </a:lnTo>
                    <a:lnTo>
                      <a:pt x="66" y="186"/>
                    </a:lnTo>
                    <a:lnTo>
                      <a:pt x="69" y="176"/>
                    </a:lnTo>
                    <a:lnTo>
                      <a:pt x="32" y="124"/>
                    </a:lnTo>
                    <a:lnTo>
                      <a:pt x="58" y="85"/>
                    </a:lnTo>
                    <a:lnTo>
                      <a:pt x="118" y="102"/>
                    </a:lnTo>
                    <a:lnTo>
                      <a:pt x="127" y="95"/>
                    </a:lnTo>
                    <a:lnTo>
                      <a:pt x="136" y="88"/>
                    </a:lnTo>
                    <a:lnTo>
                      <a:pt x="146" y="81"/>
                    </a:lnTo>
                    <a:lnTo>
                      <a:pt x="155" y="76"/>
                    </a:lnTo>
                    <a:lnTo>
                      <a:pt x="157" y="13"/>
                    </a:lnTo>
                    <a:close/>
                  </a:path>
                </a:pathLst>
              </a:custGeom>
              <a:solidFill>
                <a:schemeClr val="bg2"/>
              </a:solidFill>
              <a:ln w="635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50800" dir="5400000" algn="t" rotWithShape="0">
                        <a:srgbClr val="777777">
                          <a:alpha val="39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4021" tIns="54021" rIns="54021" bIns="54021" anchor="ctr"/>
              <a:lstStyle/>
              <a:p>
                <a:endParaRPr lang="he-IL"/>
              </a:p>
            </p:txBody>
          </p:sp>
          <p:sp>
            <p:nvSpPr>
              <p:cNvPr id="21" name="Freeform 12"/>
              <p:cNvSpPr>
                <a:spLocks noEditPoints="1"/>
              </p:cNvSpPr>
              <p:nvPr/>
            </p:nvSpPr>
            <p:spPr bwMode="gray">
              <a:xfrm>
                <a:off x="2859" y="2210"/>
                <a:ext cx="590" cy="588"/>
              </a:xfrm>
              <a:custGeom>
                <a:avLst/>
                <a:gdLst>
                  <a:gd name="T0" fmla="*/ 355 w 495"/>
                  <a:gd name="T1" fmla="*/ 452 h 493"/>
                  <a:gd name="T2" fmla="*/ 362 w 495"/>
                  <a:gd name="T3" fmla="*/ 465 h 493"/>
                  <a:gd name="T4" fmla="*/ 378 w 495"/>
                  <a:gd name="T5" fmla="*/ 478 h 493"/>
                  <a:gd name="T6" fmla="*/ 404 w 495"/>
                  <a:gd name="T7" fmla="*/ 488 h 493"/>
                  <a:gd name="T8" fmla="*/ 416 w 495"/>
                  <a:gd name="T9" fmla="*/ 490 h 493"/>
                  <a:gd name="T10" fmla="*/ 430 w 495"/>
                  <a:gd name="T11" fmla="*/ 490 h 493"/>
                  <a:gd name="T12" fmla="*/ 451 w 495"/>
                  <a:gd name="T13" fmla="*/ 485 h 493"/>
                  <a:gd name="T14" fmla="*/ 461 w 495"/>
                  <a:gd name="T15" fmla="*/ 481 h 493"/>
                  <a:gd name="T16" fmla="*/ 474 w 495"/>
                  <a:gd name="T17" fmla="*/ 472 h 493"/>
                  <a:gd name="T18" fmla="*/ 483 w 495"/>
                  <a:gd name="T19" fmla="*/ 460 h 493"/>
                  <a:gd name="T20" fmla="*/ 495 w 495"/>
                  <a:gd name="T21" fmla="*/ 444 h 493"/>
                  <a:gd name="T22" fmla="*/ 497 w 495"/>
                  <a:gd name="T23" fmla="*/ 431 h 493"/>
                  <a:gd name="T24" fmla="*/ 502 w 495"/>
                  <a:gd name="T25" fmla="*/ 416 h 493"/>
                  <a:gd name="T26" fmla="*/ 501 w 495"/>
                  <a:gd name="T27" fmla="*/ 404 h 493"/>
                  <a:gd name="T28" fmla="*/ 493 w 495"/>
                  <a:gd name="T29" fmla="*/ 378 h 493"/>
                  <a:gd name="T30" fmla="*/ 486 w 495"/>
                  <a:gd name="T31" fmla="*/ 367 h 493"/>
                  <a:gd name="T32" fmla="*/ 477 w 495"/>
                  <a:gd name="T33" fmla="*/ 355 h 493"/>
                  <a:gd name="T34" fmla="*/ 466 w 495"/>
                  <a:gd name="T35" fmla="*/ 348 h 493"/>
                  <a:gd name="T36" fmla="*/ 442 w 495"/>
                  <a:gd name="T37" fmla="*/ 335 h 493"/>
                  <a:gd name="T38" fmla="*/ 429 w 495"/>
                  <a:gd name="T39" fmla="*/ 334 h 493"/>
                  <a:gd name="T40" fmla="*/ 414 w 495"/>
                  <a:gd name="T41" fmla="*/ 334 h 493"/>
                  <a:gd name="T42" fmla="*/ 387 w 495"/>
                  <a:gd name="T43" fmla="*/ 342 h 493"/>
                  <a:gd name="T44" fmla="*/ 377 w 495"/>
                  <a:gd name="T45" fmla="*/ 349 h 493"/>
                  <a:gd name="T46" fmla="*/ 365 w 495"/>
                  <a:gd name="T47" fmla="*/ 359 h 493"/>
                  <a:gd name="T48" fmla="*/ 350 w 495"/>
                  <a:gd name="T49" fmla="*/ 379 h 493"/>
                  <a:gd name="T50" fmla="*/ 346 w 495"/>
                  <a:gd name="T51" fmla="*/ 400 h 493"/>
                  <a:gd name="T52" fmla="*/ 343 w 495"/>
                  <a:gd name="T53" fmla="*/ 414 h 493"/>
                  <a:gd name="T54" fmla="*/ 347 w 495"/>
                  <a:gd name="T55" fmla="*/ 434 h 493"/>
                  <a:gd name="T56" fmla="*/ 266 w 495"/>
                  <a:gd name="T57" fmla="*/ 23 h 493"/>
                  <a:gd name="T58" fmla="*/ 406 w 495"/>
                  <a:gd name="T59" fmla="*/ 87 h 493"/>
                  <a:gd name="T60" fmla="*/ 445 w 495"/>
                  <a:gd name="T61" fmla="*/ 87 h 493"/>
                  <a:gd name="T62" fmla="*/ 483 w 495"/>
                  <a:gd name="T63" fmla="*/ 91 h 493"/>
                  <a:gd name="T64" fmla="*/ 625 w 495"/>
                  <a:gd name="T65" fmla="*/ 44 h 493"/>
                  <a:gd name="T66" fmla="*/ 635 w 495"/>
                  <a:gd name="T67" fmla="*/ 165 h 493"/>
                  <a:gd name="T68" fmla="*/ 654 w 495"/>
                  <a:gd name="T69" fmla="*/ 185 h 493"/>
                  <a:gd name="T70" fmla="*/ 673 w 495"/>
                  <a:gd name="T71" fmla="*/ 208 h 493"/>
                  <a:gd name="T72" fmla="*/ 819 w 495"/>
                  <a:gd name="T73" fmla="*/ 267 h 493"/>
                  <a:gd name="T74" fmla="*/ 743 w 495"/>
                  <a:gd name="T75" fmla="*/ 361 h 493"/>
                  <a:gd name="T76" fmla="*/ 747 w 495"/>
                  <a:gd name="T77" fmla="*/ 397 h 493"/>
                  <a:gd name="T78" fmla="*/ 838 w 495"/>
                  <a:gd name="T79" fmla="*/ 481 h 493"/>
                  <a:gd name="T80" fmla="*/ 712 w 495"/>
                  <a:gd name="T81" fmla="*/ 563 h 493"/>
                  <a:gd name="T82" fmla="*/ 691 w 495"/>
                  <a:gd name="T83" fmla="*/ 596 h 493"/>
                  <a:gd name="T84" fmla="*/ 673 w 495"/>
                  <a:gd name="T85" fmla="*/ 619 h 493"/>
                  <a:gd name="T86" fmla="*/ 696 w 495"/>
                  <a:gd name="T87" fmla="*/ 730 h 493"/>
                  <a:gd name="T88" fmla="*/ 547 w 495"/>
                  <a:gd name="T89" fmla="*/ 714 h 493"/>
                  <a:gd name="T90" fmla="*/ 511 w 495"/>
                  <a:gd name="T91" fmla="*/ 725 h 493"/>
                  <a:gd name="T92" fmla="*/ 477 w 495"/>
                  <a:gd name="T93" fmla="*/ 734 h 493"/>
                  <a:gd name="T94" fmla="*/ 356 w 495"/>
                  <a:gd name="T95" fmla="*/ 829 h 493"/>
                  <a:gd name="T96" fmla="*/ 309 w 495"/>
                  <a:gd name="T97" fmla="*/ 718 h 493"/>
                  <a:gd name="T98" fmla="*/ 274 w 495"/>
                  <a:gd name="T99" fmla="*/ 702 h 493"/>
                  <a:gd name="T100" fmla="*/ 162 w 495"/>
                  <a:gd name="T101" fmla="*/ 745 h 493"/>
                  <a:gd name="T102" fmla="*/ 149 w 495"/>
                  <a:gd name="T103" fmla="*/ 590 h 493"/>
                  <a:gd name="T104" fmla="*/ 139 w 495"/>
                  <a:gd name="T105" fmla="*/ 574 h 493"/>
                  <a:gd name="T106" fmla="*/ 123 w 495"/>
                  <a:gd name="T107" fmla="*/ 539 h 493"/>
                  <a:gd name="T108" fmla="*/ 8 w 495"/>
                  <a:gd name="T109" fmla="*/ 494 h 493"/>
                  <a:gd name="T110" fmla="*/ 99 w 495"/>
                  <a:gd name="T111" fmla="*/ 371 h 493"/>
                  <a:gd name="T112" fmla="*/ 106 w 495"/>
                  <a:gd name="T113" fmla="*/ 334 h 493"/>
                  <a:gd name="T114" fmla="*/ 112 w 495"/>
                  <a:gd name="T115" fmla="*/ 316 h 493"/>
                  <a:gd name="T116" fmla="*/ 54 w 495"/>
                  <a:gd name="T117" fmla="*/ 211 h 493"/>
                  <a:gd name="T118" fmla="*/ 200 w 495"/>
                  <a:gd name="T119" fmla="*/ 174 h 493"/>
                  <a:gd name="T120" fmla="*/ 230 w 495"/>
                  <a:gd name="T121" fmla="*/ 149 h 493"/>
                  <a:gd name="T122" fmla="*/ 263 w 495"/>
                  <a:gd name="T123" fmla="*/ 130 h 49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95" h="493">
                    <a:moveTo>
                      <a:pt x="208" y="264"/>
                    </a:moveTo>
                    <a:lnTo>
                      <a:pt x="210" y="267"/>
                    </a:lnTo>
                    <a:lnTo>
                      <a:pt x="212" y="270"/>
                    </a:lnTo>
                    <a:lnTo>
                      <a:pt x="214" y="274"/>
                    </a:lnTo>
                    <a:lnTo>
                      <a:pt x="217" y="277"/>
                    </a:lnTo>
                    <a:lnTo>
                      <a:pt x="223" y="282"/>
                    </a:lnTo>
                    <a:lnTo>
                      <a:pt x="230" y="286"/>
                    </a:lnTo>
                    <a:lnTo>
                      <a:pt x="238" y="288"/>
                    </a:lnTo>
                    <a:lnTo>
                      <a:pt x="242" y="289"/>
                    </a:lnTo>
                    <a:lnTo>
                      <a:pt x="246" y="289"/>
                    </a:lnTo>
                    <a:lnTo>
                      <a:pt x="250" y="290"/>
                    </a:lnTo>
                    <a:lnTo>
                      <a:pt x="254" y="289"/>
                    </a:lnTo>
                    <a:lnTo>
                      <a:pt x="262" y="288"/>
                    </a:lnTo>
                    <a:lnTo>
                      <a:pt x="266" y="286"/>
                    </a:lnTo>
                    <a:lnTo>
                      <a:pt x="270" y="285"/>
                    </a:lnTo>
                    <a:lnTo>
                      <a:pt x="273" y="283"/>
                    </a:lnTo>
                    <a:lnTo>
                      <a:pt x="277" y="281"/>
                    </a:lnTo>
                    <a:lnTo>
                      <a:pt x="280" y="278"/>
                    </a:lnTo>
                    <a:lnTo>
                      <a:pt x="283" y="275"/>
                    </a:lnTo>
                    <a:lnTo>
                      <a:pt x="285" y="272"/>
                    </a:lnTo>
                    <a:lnTo>
                      <a:pt x="288" y="269"/>
                    </a:lnTo>
                    <a:lnTo>
                      <a:pt x="292" y="262"/>
                    </a:lnTo>
                    <a:lnTo>
                      <a:pt x="293" y="258"/>
                    </a:lnTo>
                    <a:lnTo>
                      <a:pt x="294" y="254"/>
                    </a:lnTo>
                    <a:lnTo>
                      <a:pt x="295" y="250"/>
                    </a:lnTo>
                    <a:lnTo>
                      <a:pt x="296" y="246"/>
                    </a:lnTo>
                    <a:lnTo>
                      <a:pt x="296" y="242"/>
                    </a:lnTo>
                    <a:lnTo>
                      <a:pt x="295" y="238"/>
                    </a:lnTo>
                    <a:lnTo>
                      <a:pt x="294" y="230"/>
                    </a:lnTo>
                    <a:lnTo>
                      <a:pt x="291" y="223"/>
                    </a:lnTo>
                    <a:lnTo>
                      <a:pt x="289" y="219"/>
                    </a:lnTo>
                    <a:lnTo>
                      <a:pt x="287" y="216"/>
                    </a:lnTo>
                    <a:lnTo>
                      <a:pt x="284" y="213"/>
                    </a:lnTo>
                    <a:lnTo>
                      <a:pt x="282" y="210"/>
                    </a:lnTo>
                    <a:lnTo>
                      <a:pt x="279" y="207"/>
                    </a:lnTo>
                    <a:lnTo>
                      <a:pt x="275" y="205"/>
                    </a:lnTo>
                    <a:lnTo>
                      <a:pt x="268" y="201"/>
                    </a:lnTo>
                    <a:lnTo>
                      <a:pt x="261" y="198"/>
                    </a:lnTo>
                    <a:lnTo>
                      <a:pt x="257" y="197"/>
                    </a:lnTo>
                    <a:lnTo>
                      <a:pt x="253" y="197"/>
                    </a:lnTo>
                    <a:lnTo>
                      <a:pt x="249" y="197"/>
                    </a:lnTo>
                    <a:lnTo>
                      <a:pt x="244" y="197"/>
                    </a:lnTo>
                    <a:lnTo>
                      <a:pt x="237" y="199"/>
                    </a:lnTo>
                    <a:lnTo>
                      <a:pt x="229" y="202"/>
                    </a:lnTo>
                    <a:lnTo>
                      <a:pt x="225" y="203"/>
                    </a:lnTo>
                    <a:lnTo>
                      <a:pt x="222" y="206"/>
                    </a:lnTo>
                    <a:lnTo>
                      <a:pt x="219" y="208"/>
                    </a:lnTo>
                    <a:lnTo>
                      <a:pt x="216" y="211"/>
                    </a:lnTo>
                    <a:lnTo>
                      <a:pt x="211" y="217"/>
                    </a:lnTo>
                    <a:lnTo>
                      <a:pt x="207" y="224"/>
                    </a:lnTo>
                    <a:lnTo>
                      <a:pt x="204" y="232"/>
                    </a:lnTo>
                    <a:lnTo>
                      <a:pt x="204" y="236"/>
                    </a:lnTo>
                    <a:lnTo>
                      <a:pt x="203" y="240"/>
                    </a:lnTo>
                    <a:lnTo>
                      <a:pt x="203" y="244"/>
                    </a:lnTo>
                    <a:lnTo>
                      <a:pt x="203" y="248"/>
                    </a:lnTo>
                    <a:lnTo>
                      <a:pt x="205" y="256"/>
                    </a:lnTo>
                    <a:lnTo>
                      <a:pt x="208" y="264"/>
                    </a:lnTo>
                    <a:close/>
                    <a:moveTo>
                      <a:pt x="157" y="13"/>
                    </a:moveTo>
                    <a:lnTo>
                      <a:pt x="202" y="0"/>
                    </a:lnTo>
                    <a:lnTo>
                      <a:pt x="240" y="51"/>
                    </a:lnTo>
                    <a:lnTo>
                      <a:pt x="251" y="51"/>
                    </a:lnTo>
                    <a:lnTo>
                      <a:pt x="263" y="51"/>
                    </a:lnTo>
                    <a:lnTo>
                      <a:pt x="274" y="53"/>
                    </a:lnTo>
                    <a:lnTo>
                      <a:pt x="285" y="54"/>
                    </a:lnTo>
                    <a:lnTo>
                      <a:pt x="327" y="7"/>
                    </a:lnTo>
                    <a:lnTo>
                      <a:pt x="369" y="26"/>
                    </a:lnTo>
                    <a:lnTo>
                      <a:pt x="366" y="90"/>
                    </a:lnTo>
                    <a:lnTo>
                      <a:pt x="375" y="97"/>
                    </a:lnTo>
                    <a:lnTo>
                      <a:pt x="383" y="105"/>
                    </a:lnTo>
                    <a:lnTo>
                      <a:pt x="387" y="109"/>
                    </a:lnTo>
                    <a:lnTo>
                      <a:pt x="391" y="113"/>
                    </a:lnTo>
                    <a:lnTo>
                      <a:pt x="398" y="122"/>
                    </a:lnTo>
                    <a:lnTo>
                      <a:pt x="463" y="116"/>
                    </a:lnTo>
                    <a:lnTo>
                      <a:pt x="483" y="158"/>
                    </a:lnTo>
                    <a:lnTo>
                      <a:pt x="437" y="202"/>
                    </a:lnTo>
                    <a:lnTo>
                      <a:pt x="439" y="213"/>
                    </a:lnTo>
                    <a:lnTo>
                      <a:pt x="440" y="223"/>
                    </a:lnTo>
                    <a:lnTo>
                      <a:pt x="441" y="234"/>
                    </a:lnTo>
                    <a:lnTo>
                      <a:pt x="441" y="246"/>
                    </a:lnTo>
                    <a:lnTo>
                      <a:pt x="495" y="283"/>
                    </a:lnTo>
                    <a:lnTo>
                      <a:pt x="484" y="328"/>
                    </a:lnTo>
                    <a:lnTo>
                      <a:pt x="420" y="332"/>
                    </a:lnTo>
                    <a:lnTo>
                      <a:pt x="414" y="342"/>
                    </a:lnTo>
                    <a:lnTo>
                      <a:pt x="409" y="351"/>
                    </a:lnTo>
                    <a:lnTo>
                      <a:pt x="402" y="360"/>
                    </a:lnTo>
                    <a:lnTo>
                      <a:pt x="398" y="365"/>
                    </a:lnTo>
                    <a:lnTo>
                      <a:pt x="394" y="369"/>
                    </a:lnTo>
                    <a:lnTo>
                      <a:pt x="411" y="430"/>
                    </a:lnTo>
                    <a:lnTo>
                      <a:pt x="373" y="457"/>
                    </a:lnTo>
                    <a:lnTo>
                      <a:pt x="323" y="421"/>
                    </a:lnTo>
                    <a:lnTo>
                      <a:pt x="313" y="425"/>
                    </a:lnTo>
                    <a:lnTo>
                      <a:pt x="302" y="428"/>
                    </a:lnTo>
                    <a:lnTo>
                      <a:pt x="292" y="431"/>
                    </a:lnTo>
                    <a:lnTo>
                      <a:pt x="282" y="433"/>
                    </a:lnTo>
                    <a:lnTo>
                      <a:pt x="257" y="493"/>
                    </a:lnTo>
                    <a:lnTo>
                      <a:pt x="211" y="489"/>
                    </a:lnTo>
                    <a:lnTo>
                      <a:pt x="192" y="427"/>
                    </a:lnTo>
                    <a:lnTo>
                      <a:pt x="182" y="423"/>
                    </a:lnTo>
                    <a:lnTo>
                      <a:pt x="171" y="419"/>
                    </a:lnTo>
                    <a:lnTo>
                      <a:pt x="162" y="414"/>
                    </a:lnTo>
                    <a:lnTo>
                      <a:pt x="152" y="409"/>
                    </a:lnTo>
                    <a:lnTo>
                      <a:pt x="96" y="439"/>
                    </a:lnTo>
                    <a:lnTo>
                      <a:pt x="63" y="406"/>
                    </a:lnTo>
                    <a:lnTo>
                      <a:pt x="88" y="348"/>
                    </a:lnTo>
                    <a:lnTo>
                      <a:pt x="85" y="343"/>
                    </a:lnTo>
                    <a:lnTo>
                      <a:pt x="82" y="338"/>
                    </a:lnTo>
                    <a:lnTo>
                      <a:pt x="77" y="327"/>
                    </a:lnTo>
                    <a:lnTo>
                      <a:pt x="72" y="318"/>
                    </a:lnTo>
                    <a:lnTo>
                      <a:pt x="68" y="308"/>
                    </a:lnTo>
                    <a:lnTo>
                      <a:pt x="5" y="291"/>
                    </a:lnTo>
                    <a:lnTo>
                      <a:pt x="0" y="245"/>
                    </a:lnTo>
                    <a:lnTo>
                      <a:pt x="59" y="219"/>
                    </a:lnTo>
                    <a:lnTo>
                      <a:pt x="60" y="208"/>
                    </a:lnTo>
                    <a:lnTo>
                      <a:pt x="63" y="197"/>
                    </a:lnTo>
                    <a:lnTo>
                      <a:pt x="64" y="191"/>
                    </a:lnTo>
                    <a:lnTo>
                      <a:pt x="66" y="186"/>
                    </a:lnTo>
                    <a:lnTo>
                      <a:pt x="69" y="176"/>
                    </a:lnTo>
                    <a:lnTo>
                      <a:pt x="32" y="124"/>
                    </a:lnTo>
                    <a:lnTo>
                      <a:pt x="58" y="85"/>
                    </a:lnTo>
                    <a:lnTo>
                      <a:pt x="118" y="102"/>
                    </a:lnTo>
                    <a:lnTo>
                      <a:pt x="127" y="95"/>
                    </a:lnTo>
                    <a:lnTo>
                      <a:pt x="136" y="88"/>
                    </a:lnTo>
                    <a:lnTo>
                      <a:pt x="146" y="81"/>
                    </a:lnTo>
                    <a:lnTo>
                      <a:pt x="155" y="76"/>
                    </a:lnTo>
                    <a:lnTo>
                      <a:pt x="157" y="13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he-IL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138952" y="1981910"/>
            <a:ext cx="1853071" cy="230832"/>
          </a:xfrm>
          <a:prstGeom prst="rect">
            <a:avLst/>
          </a:prstGeom>
          <a:noFill/>
        </p:spPr>
        <p:txBody>
          <a:bodyPr wrap="none" lIns="0" tIns="0" rIns="0" bIns="0" rtlCol="1">
            <a:spAutoFit/>
          </a:bodyPr>
          <a:lstStyle/>
          <a:p>
            <a:pPr marL="343037" indent="-343037">
              <a:spcBef>
                <a:spcPts val="0"/>
              </a:spcBef>
              <a:spcAft>
                <a:spcPts val="338"/>
              </a:spcAft>
              <a:buFont typeface="+mj-lt"/>
              <a:buAutoNum type="arabicPeriod"/>
            </a:pPr>
            <a:r>
              <a:rPr lang="en-US" b="1" dirty="0" smtClean="0"/>
              <a:t>Create labeled dataset </a:t>
            </a:r>
            <a:endParaRPr lang="he-IL" b="1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6307040" y="3787809"/>
            <a:ext cx="2734723" cy="230832"/>
          </a:xfrm>
          <a:prstGeom prst="rect">
            <a:avLst/>
          </a:prstGeom>
          <a:noFill/>
        </p:spPr>
        <p:txBody>
          <a:bodyPr wrap="none" lIns="0" tIns="0" rIns="0" bIns="0" rtlCol="1">
            <a:spAutoFit/>
          </a:bodyPr>
          <a:lstStyle/>
          <a:p>
            <a:pPr marL="343037" indent="-343037">
              <a:spcBef>
                <a:spcPts val="0"/>
              </a:spcBef>
              <a:spcAft>
                <a:spcPts val="338"/>
              </a:spcAft>
              <a:buFont typeface="+mj-lt"/>
              <a:buAutoNum type="arabicPeriod" startAt="2"/>
            </a:pPr>
            <a:r>
              <a:rPr lang="en-US" b="1" dirty="0" smtClean="0"/>
              <a:t>Train Machine Learning  Classifiers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350317" y="4315084"/>
            <a:ext cx="2205307" cy="461665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marL="343037" indent="-343037">
              <a:spcBef>
                <a:spcPts val="0"/>
              </a:spcBef>
              <a:spcAft>
                <a:spcPts val="338"/>
              </a:spcAft>
              <a:buFont typeface="+mj-lt"/>
              <a:buAutoNum type="arabicPeriod" startAt="3"/>
            </a:pPr>
            <a:r>
              <a:rPr lang="en-US" b="1" dirty="0" smtClean="0"/>
              <a:t>Test classifiers on real data  operated by CRM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097041" y="2335552"/>
            <a:ext cx="944534" cy="594232"/>
            <a:chOff x="417147" y="3983719"/>
            <a:chExt cx="1258887" cy="792000"/>
          </a:xfrm>
        </p:grpSpPr>
        <p:sp>
          <p:nvSpPr>
            <p:cNvPr id="32" name="Rectangle 19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17147" y="3983719"/>
              <a:ext cx="1258887" cy="7920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6">
                  <a:lumMod val="40000"/>
                  <a:lumOff val="6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buClr>
                  <a:schemeClr val="tx2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Tele-GroteskFet" pitchFamily="2" charset="0"/>
                </a:defRPr>
              </a:lvl1pPr>
              <a:lvl2pPr marL="742950" indent="-285750" eaLnBrk="0" hangingPunct="0">
                <a:buClr>
                  <a:schemeClr val="tx2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Tele-GroteskNor" pitchFamily="2" charset="0"/>
                </a:defRPr>
              </a:lvl2pPr>
              <a:lvl3pPr marL="1143000" indent="-228600" eaLnBrk="0" hangingPunct="0"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ele-GroteskNor" pitchFamily="2" charset="0"/>
                </a:defRPr>
              </a:lvl3pPr>
              <a:lvl4pPr marL="1600200" indent="-228600" eaLnBrk="0" hangingPunct="0"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ele-GroteskNor" pitchFamily="2" charset="0"/>
                </a:defRPr>
              </a:lvl4pPr>
              <a:lvl5pPr marL="2057400" indent="-228600" eaLnBrk="0" hangingPunct="0"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ele-GroteskNor" pitchFamily="2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ele-GroteskNor" pitchFamily="2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ele-GroteskNor" pitchFamily="2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ele-GroteskNor" pitchFamily="2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ele-GroteskNor" pitchFamily="2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de-DE" sz="1351" dirty="0">
                  <a:solidFill>
                    <a:schemeClr val="bg1"/>
                  </a:solidFill>
                </a:rPr>
                <a:t>VICO</a:t>
              </a:r>
            </a:p>
          </p:txBody>
        </p:sp>
        <p:pic>
          <p:nvPicPr>
            <p:cNvPr id="33" name="Picture 2" descr="https://encrypted-tbn2.gstatic.com/images?q=tbn:ANd9GcRlSqx5c6_eOxb6-HRS4rtti7qiwukbJ6OmshzwAyKCgx5L4yHR"/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37" y="4217112"/>
              <a:ext cx="773112" cy="325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4640" name="Picture 16" descr="http://www.thevintagedirectory.co.uk/wp-content/uploads/2014/02/tweety.jpg"/>
          <p:cNvPicPr>
            <a:picLocks noChangeAspect="1" noChangeArrowheads="1"/>
          </p:cNvPicPr>
          <p:nvPr/>
        </p:nvPicPr>
        <p:blipFill>
          <a:blip r:embed="rId1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850" y="2752151"/>
            <a:ext cx="762310" cy="76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ent Arrow 11"/>
          <p:cNvSpPr/>
          <p:nvPr/>
        </p:nvSpPr>
        <p:spPr bwMode="auto">
          <a:xfrm rot="10800000">
            <a:off x="6165927" y="4063250"/>
            <a:ext cx="1789443" cy="1563312"/>
          </a:xfrm>
          <a:prstGeom prst="bentArrow">
            <a:avLst>
              <a:gd name="adj1" fmla="val 21667"/>
              <a:gd name="adj2" fmla="val 28020"/>
              <a:gd name="adj3" fmla="val 25000"/>
              <a:gd name="adj4" fmla="val 43750"/>
            </a:avLst>
          </a:prstGeom>
          <a:solidFill>
            <a:schemeClr val="accent1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21" tIns="54021" rIns="54021" bIns="54021"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endParaRPr lang="he-IL" sz="105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3" name="Right Arrow 12"/>
          <p:cNvSpPr/>
          <p:nvPr/>
        </p:nvSpPr>
        <p:spPr bwMode="auto">
          <a:xfrm>
            <a:off x="5052265" y="2837403"/>
            <a:ext cx="1853916" cy="632588"/>
          </a:xfrm>
          <a:prstGeom prst="rightArrow">
            <a:avLst/>
          </a:prstGeom>
          <a:solidFill>
            <a:schemeClr val="accent1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21" tIns="54021" rIns="54021" bIns="54021"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endParaRPr lang="he-IL" sz="105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0" name="Right Arrow 39"/>
          <p:cNvSpPr/>
          <p:nvPr/>
        </p:nvSpPr>
        <p:spPr bwMode="auto">
          <a:xfrm rot="10800000">
            <a:off x="2356117" y="4780816"/>
            <a:ext cx="2199507" cy="632588"/>
          </a:xfrm>
          <a:prstGeom prst="rightArrow">
            <a:avLst/>
          </a:prstGeom>
          <a:solidFill>
            <a:schemeClr val="accent1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21" tIns="54021" rIns="54021" bIns="54021"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endParaRPr lang="he-IL" sz="1050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630" y="321379"/>
            <a:ext cx="2154443" cy="810481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 bwMode="auto">
          <a:xfrm rot="5400000">
            <a:off x="7284646" y="1395385"/>
            <a:ext cx="1120950" cy="632588"/>
          </a:xfrm>
          <a:prstGeom prst="rightArrow">
            <a:avLst/>
          </a:prstGeom>
          <a:solidFill>
            <a:schemeClr val="accent1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21" tIns="54021" rIns="54021" bIns="54021"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endParaRPr lang="he-IL" sz="105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05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12.07.2016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– Streng vertraulich, Vertraulich, Intern –                         Autor / Thema der Präsentation</a:t>
            </a:r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3</a:t>
            </a:fld>
            <a:endParaRPr lang="de-DE" altLang="de-DE"/>
          </a:p>
        </p:txBody>
      </p:sp>
      <p:sp>
        <p:nvSpPr>
          <p:cNvPr id="5" name="Rectangle 4"/>
          <p:cNvSpPr txBox="1">
            <a:spLocks/>
          </p:cNvSpPr>
          <p:nvPr/>
        </p:nvSpPr>
        <p:spPr>
          <a:xfrm>
            <a:off x="188912" y="15874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Bad actors’ pilot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10" name="Rectangle 4"/>
          <p:cNvSpPr txBox="1">
            <a:spLocks/>
          </p:cNvSpPr>
          <p:nvPr/>
        </p:nvSpPr>
        <p:spPr>
          <a:xfrm>
            <a:off x="188912" y="775986"/>
            <a:ext cx="8496300" cy="4873700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The pilot has been carried out on June, the 25-th, 2016.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During the pilot, we acquired hundreds of followers, and </a:t>
            </a:r>
            <a:r>
              <a:rPr lang="en-US" sz="2400" dirty="0" err="1" smtClean="0"/>
              <a:t>retweeters</a:t>
            </a:r>
            <a:r>
              <a:rPr lang="en-US" sz="2400" dirty="0" smtClean="0"/>
              <a:t> within Twitter from </a:t>
            </a:r>
            <a:r>
              <a:rPr lang="en-US" sz="2400" strike="sngStrike" dirty="0" smtClean="0">
                <a:solidFill>
                  <a:srgbClr val="FF0000"/>
                </a:solidFill>
              </a:rPr>
              <a:t>advertising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/>
              <a:t>third party services.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98" y="2220360"/>
            <a:ext cx="2530059" cy="5944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32" y="1682749"/>
            <a:ext cx="3206727" cy="7467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12" y="3587763"/>
            <a:ext cx="1781569" cy="5186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92" y="5422880"/>
            <a:ext cx="3200677" cy="4801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192" y="3625838"/>
            <a:ext cx="2316268" cy="4806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824" y="2463677"/>
            <a:ext cx="1379340" cy="6020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551" y="4982878"/>
            <a:ext cx="3139712" cy="13336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365" y="3211398"/>
            <a:ext cx="4234042" cy="163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5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12.07.2016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– Streng vertraulich, Vertraulich, Intern –                         Autor / Thema der Präsentation</a:t>
            </a:r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4</a:t>
            </a:fld>
            <a:endParaRPr lang="de-DE" altLang="de-DE"/>
          </a:p>
        </p:txBody>
      </p:sp>
      <p:sp>
        <p:nvSpPr>
          <p:cNvPr id="5" name="Rectangle 4"/>
          <p:cNvSpPr txBox="1">
            <a:spLocks/>
          </p:cNvSpPr>
          <p:nvPr/>
        </p:nvSpPr>
        <p:spPr>
          <a:xfrm>
            <a:off x="188912" y="15874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Bad actors’ pilot (cont.)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10" name="Rectangle 4"/>
          <p:cNvSpPr txBox="1">
            <a:spLocks/>
          </p:cNvSpPr>
          <p:nvPr/>
        </p:nvSpPr>
        <p:spPr>
          <a:xfrm>
            <a:off x="188912" y="775986"/>
            <a:ext cx="8496300" cy="4873700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Eventually, we were able to acquire </a:t>
            </a:r>
            <a:r>
              <a:rPr lang="en-US" sz="2400" b="1" dirty="0" smtClean="0"/>
              <a:t>4,160</a:t>
            </a:r>
            <a:r>
              <a:rPr lang="en-US" sz="2400" dirty="0" smtClean="0"/>
              <a:t> users who followed our users, or retweeted our posts.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We defined these users as bad actors because they boosted our posts, and users for </a:t>
            </a:r>
            <a:r>
              <a:rPr lang="en-US" sz="2400" dirty="0" smtClean="0"/>
              <a:t>money </a:t>
            </a:r>
            <a:r>
              <a:rPr lang="en-US" sz="2400" dirty="0" smtClean="0">
                <a:solidFill>
                  <a:srgbClr val="FF0000"/>
                </a:solidFill>
              </a:rPr>
              <a:t>what is users for money?</a:t>
            </a:r>
            <a:r>
              <a:rPr lang="en-US" sz="2400" dirty="0" smtClean="0"/>
              <a:t>. </a:t>
            </a:r>
            <a:r>
              <a:rPr lang="en-US" sz="2400" strike="sngStrike" dirty="0" smtClean="0">
                <a:solidFill>
                  <a:srgbClr val="FF0000"/>
                </a:solidFill>
              </a:rPr>
              <a:t>They boosted us artificially. They did not boost us because they think like us, or they are really our friends</a:t>
            </a:r>
            <a:r>
              <a:rPr lang="en-US" sz="2400" strike="sngStrike" dirty="0" smtClean="0">
                <a:solidFill>
                  <a:srgbClr val="FF0000"/>
                </a:solidFill>
              </a:rPr>
              <a:t>.</a:t>
            </a:r>
            <a:r>
              <a:rPr lang="en-US" sz="2400" dirty="0" smtClean="0">
                <a:solidFill>
                  <a:srgbClr val="FF0000"/>
                </a:solidFill>
              </a:rPr>
              <a:t> – redundant in my opinion</a:t>
            </a:r>
            <a:r>
              <a:rPr lang="en-US" sz="2400" strike="sngStrike" dirty="0" smtClean="0">
                <a:solidFill>
                  <a:srgbClr val="FF0000"/>
                </a:solidFill>
              </a:rPr>
              <a:t>   </a:t>
            </a:r>
            <a:endParaRPr lang="en-US" sz="2400" strike="sngStrike" dirty="0" smtClean="0">
              <a:solidFill>
                <a:srgbClr val="FF0000"/>
              </a:solidFill>
            </a:endParaRP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de-DE" altLang="de-DE" sz="2400" dirty="0" smtClean="0"/>
              <a:t>From </a:t>
            </a:r>
            <a:r>
              <a:rPr lang="de-DE" altLang="de-DE" sz="2400" b="1" dirty="0" smtClean="0"/>
              <a:t>4,160</a:t>
            </a:r>
            <a:r>
              <a:rPr lang="de-DE" altLang="de-DE" sz="2400" dirty="0" smtClean="0"/>
              <a:t> bad actors:</a:t>
            </a:r>
          </a:p>
          <a:p>
            <a:pPr marL="522288" lvl="2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de-DE" altLang="de-DE" sz="2400" b="1" dirty="0" smtClean="0"/>
              <a:t>440</a:t>
            </a:r>
            <a:r>
              <a:rPr lang="de-DE" altLang="de-DE" sz="2400" dirty="0" smtClean="0"/>
              <a:t> users were found via VICO‘s feed. </a:t>
            </a:r>
          </a:p>
          <a:p>
            <a:pPr marL="522288" lvl="2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de-DE" altLang="de-DE" sz="2400" b="1" dirty="0" smtClean="0"/>
              <a:t>3,716</a:t>
            </a:r>
            <a:r>
              <a:rPr lang="de-DE" altLang="de-DE" sz="2400" dirty="0" smtClean="0"/>
              <a:t> users are defined as bad actors, but VICO‘s feed did not retrieve them.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1" y="3858484"/>
            <a:ext cx="3448692" cy="20646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24641" y="5520079"/>
            <a:ext cx="1412421" cy="4980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he-IL" dirty="0" err="1" smtClean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618" y="5089508"/>
            <a:ext cx="1895475" cy="904875"/>
          </a:xfrm>
          <a:prstGeom prst="rect">
            <a:avLst/>
          </a:prstGeom>
        </p:spPr>
      </p:pic>
      <p:pic>
        <p:nvPicPr>
          <p:cNvPr id="12" name="Picture 16" descr="http://www.thevintagedirectory.co.uk/wp-content/uploads/2014/02/tweety.jpg"/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1264" y="5160791"/>
            <a:ext cx="762310" cy="76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 bwMode="auto">
          <a:xfrm rot="10800000">
            <a:off x="4915432" y="5136501"/>
            <a:ext cx="1296786" cy="632588"/>
          </a:xfrm>
          <a:prstGeom prst="rightArrow">
            <a:avLst/>
          </a:prstGeom>
          <a:solidFill>
            <a:schemeClr val="accent1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21" tIns="54021" rIns="54021" bIns="54021"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endParaRPr lang="he-IL" sz="105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184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ctrTitle"/>
          </p:nvPr>
        </p:nvSpPr>
        <p:spPr>
          <a:xfrm>
            <a:off x="2070257" y="2710352"/>
            <a:ext cx="5326601" cy="854080"/>
          </a:xfrm>
        </p:spPr>
        <p:txBody>
          <a:bodyPr/>
          <a:lstStyle/>
          <a:p>
            <a:pPr eaLnBrk="1" hangingPunct="1"/>
            <a:r>
              <a:rPr lang="en-US" altLang="de-DE" dirty="0" smtClean="0"/>
              <a:t>Data collection</a:t>
            </a:r>
            <a:endParaRPr altLang="de-DE" dirty="0"/>
          </a:p>
        </p:txBody>
      </p:sp>
    </p:spTree>
    <p:extLst>
      <p:ext uri="{BB962C8B-B14F-4D97-AF65-F5344CB8AC3E}">
        <p14:creationId xmlns:p14="http://schemas.microsoft.com/office/powerpoint/2010/main" val="261676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12.07.2016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– Streng vertraulich, Vertraulich, Intern –                         Autor / Thema der Präsentation</a:t>
            </a:r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6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Data collection – short summary</a:t>
            </a:r>
            <a:endParaRPr lang="en-US" altLang="de-DE" dirty="0" smtClean="0">
              <a:latin typeface="Tele-GroteskNor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317"/>
            <a:ext cx="9144000" cy="395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9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12.07.2016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– Streng vertraulich, Vertraulich, Intern –                         Autor / Thema der Präsentation</a:t>
            </a:r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Data collection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35651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During data collection phase, we were able to collect great amount of information regarding authors, and posts. 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From VICO’s feed we were able to find 13,251 users that their posts include data regarding ‘Virtual TV’ keywords.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Among them 9,338 were Twitter users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Among them were 9,225 users who are not suspended</a:t>
            </a:r>
            <a:r>
              <a:rPr lang="en-US" sz="2400" dirty="0" smtClean="0"/>
              <a:t>. – </a:t>
            </a:r>
            <a:r>
              <a:rPr lang="en-US" sz="2400" dirty="0" smtClean="0">
                <a:solidFill>
                  <a:srgbClr val="FF0000"/>
                </a:solidFill>
              </a:rPr>
              <a:t>rewrite. You have among them twice ...</a:t>
            </a:r>
            <a:r>
              <a:rPr lang="en-US" sz="2400" dirty="0" smtClean="0"/>
              <a:t>  </a:t>
            </a:r>
            <a:endParaRPr lang="en-US" sz="2400" dirty="0" smtClean="0"/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During the data collection we also used Missing Data </a:t>
            </a:r>
            <a:r>
              <a:rPr lang="en-US" sz="2400" dirty="0" err="1" smtClean="0"/>
              <a:t>Complementor</a:t>
            </a:r>
            <a:r>
              <a:rPr lang="en-US" sz="2400" dirty="0" smtClean="0"/>
              <a:t> (MDC) app for completing the missing information regarding the authors retrieved from VICO </a:t>
            </a:r>
            <a:r>
              <a:rPr lang="en-US" sz="2400" strike="sngStrike" dirty="0" smtClean="0">
                <a:solidFill>
                  <a:srgbClr val="FF0000"/>
                </a:solidFill>
              </a:rPr>
              <a:t>and,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along with </a:t>
            </a:r>
            <a:r>
              <a:rPr lang="en-US" sz="2400" dirty="0" smtClean="0"/>
              <a:t>their </a:t>
            </a:r>
            <a:r>
              <a:rPr lang="en-US" sz="2400" dirty="0" smtClean="0"/>
              <a:t>followers, </a:t>
            </a:r>
            <a:r>
              <a:rPr lang="en-US" sz="2400" dirty="0" smtClean="0"/>
              <a:t>and </a:t>
            </a:r>
            <a:r>
              <a:rPr lang="en-US" sz="2400" dirty="0" smtClean="0">
                <a:solidFill>
                  <a:srgbClr val="FF0000"/>
                </a:solidFill>
              </a:rPr>
              <a:t>their</a:t>
            </a:r>
            <a:r>
              <a:rPr lang="en-US" sz="2400" dirty="0" smtClean="0"/>
              <a:t> </a:t>
            </a:r>
            <a:r>
              <a:rPr lang="en-US" sz="2400" dirty="0" smtClean="0"/>
              <a:t>friends.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We were able to collect 592,098 Twitter users via MDC who have not been retrieved from VICO.   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lvl="1" eaLnBrk="1" hangingPunct="1">
              <a:buSzTx/>
            </a:pPr>
            <a:endParaRPr lang="de-DE" altLang="de-DE" sz="2400" dirty="0" smtClean="0"/>
          </a:p>
        </p:txBody>
      </p:sp>
      <p:sp>
        <p:nvSpPr>
          <p:cNvPr id="10" name="Oval 9"/>
          <p:cNvSpPr/>
          <p:nvPr/>
        </p:nvSpPr>
        <p:spPr>
          <a:xfrm>
            <a:off x="2694214" y="4661807"/>
            <a:ext cx="2678173" cy="1769581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TwitterAPI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users</a:t>
            </a:r>
            <a:endParaRPr lang="he-IL" dirty="0" err="1" smtClean="0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5072543" y="4938002"/>
            <a:ext cx="1355270" cy="1314450"/>
          </a:xfrm>
          <a:prstGeom prst="ellipse">
            <a:avLst/>
          </a:prstGeom>
          <a:solidFill>
            <a:srgbClr val="427BA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VICO’s users</a:t>
            </a:r>
            <a:endParaRPr lang="he-IL" dirty="0" err="1" smtClean="0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800279" y="5173730"/>
            <a:ext cx="609427" cy="478114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 dirty="0" err="1" smtClean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6056453" y="5230348"/>
            <a:ext cx="310242" cy="364879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e-IL" dirty="0" err="1" smtClean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04025" y="5113867"/>
            <a:ext cx="2280708" cy="473206"/>
          </a:xfrm>
          <a:prstGeom prst="rect">
            <a:avLst/>
          </a:prstGeom>
          <a:noFill/>
        </p:spPr>
        <p:txBody>
          <a:bodyPr wrap="square" lIns="0" tIns="0" rIns="0" bIns="0" rtlCol="1">
            <a:spAutoFit/>
          </a:bodyPr>
          <a:lstStyle/>
          <a:p>
            <a:pPr marL="270000" indent="-270000">
              <a:spcBef>
                <a:spcPts val="0"/>
              </a:spcBef>
              <a:spcAft>
                <a:spcPts val="450"/>
              </a:spcAft>
              <a:buClr>
                <a:schemeClr val="tx2"/>
              </a:buClr>
              <a:buFont typeface="Wingdings" pitchFamily="2" charset="2"/>
              <a:buChar char="§"/>
            </a:pPr>
            <a:r>
              <a:rPr lang="en-US" dirty="0" smtClean="0">
                <a:solidFill>
                  <a:srgbClr val="FF0000"/>
                </a:solidFill>
              </a:rPr>
              <a:t>The diagram is redundant as it is not understood… </a:t>
            </a:r>
            <a:endParaRPr lang="he-IL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40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3647CE-A11D-4BD5-8DD4-1705B598AA53}" type="datetime1">
              <a:rPr lang="de-DE" altLang="de-DE" smtClean="0"/>
              <a:pPr>
                <a:defRPr/>
              </a:pPr>
              <a:t>12.07.2016</a:t>
            </a:fld>
            <a:endParaRPr lang="de-DE" alt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de-DE" altLang="de-DE" smtClean="0"/>
              <a:t>– Streng vertraulich, Vertraulich, Intern –                         Autor / Thema der Präsentation</a:t>
            </a:r>
            <a:endParaRPr lang="de-DE" alt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BA24B-737B-4EC6-A3AF-31B450567882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  <p:sp>
        <p:nvSpPr>
          <p:cNvPr id="6" name="Rectangle 4"/>
          <p:cNvSpPr txBox="1">
            <a:spLocks/>
          </p:cNvSpPr>
          <p:nvPr/>
        </p:nvSpPr>
        <p:spPr>
          <a:xfrm>
            <a:off x="257452" y="230518"/>
            <a:ext cx="8886548" cy="41116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de-DE" sz="3000" kern="1200" dirty="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1pPr>
            <a:lvl2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2pPr>
            <a:lvl3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3pPr>
            <a:lvl4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4pPr>
            <a:lvl5pPr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Grotesk Headline Ultra" pitchFamily="2" charset="0"/>
                <a:ea typeface="TeleGrotesk Headline Ultra" pitchFamily="2" charset="0"/>
                <a:cs typeface="TeleGrotesk Headline Ultra" pitchFamily="2" charset="0"/>
              </a:defRPr>
            </a:lvl5pPr>
            <a:lvl6pPr marL="4572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6pPr>
            <a:lvl7pPr marL="9144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7pPr>
            <a:lvl8pPr marL="13716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8pPr>
            <a:lvl9pPr marL="1828800" algn="l" defTabSz="4572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2"/>
                </a:solidFill>
                <a:latin typeface="Tele-GroteskUlt" pitchFamily="2" charset="0"/>
              </a:defRPr>
            </a:lvl9pPr>
          </a:lstStyle>
          <a:p>
            <a:pPr eaLnBrk="1" hangingPunct="1">
              <a:buClrTx/>
              <a:buSzTx/>
              <a:buFontTx/>
            </a:pPr>
            <a:r>
              <a:rPr lang="en-US" altLang="de-DE" dirty="0" smtClean="0"/>
              <a:t>Analysis Twitter users retrieved from VICO</a:t>
            </a:r>
            <a:endParaRPr lang="en-US" altLang="de-DE" dirty="0" smtClean="0">
              <a:latin typeface="Tele-GroteskNor" pitchFamily="2" charset="0"/>
            </a:endParaRPr>
          </a:p>
        </p:txBody>
      </p:sp>
      <p:sp>
        <p:nvSpPr>
          <p:cNvPr id="8" name="Rectangle 4"/>
          <p:cNvSpPr txBox="1">
            <a:spLocks/>
          </p:cNvSpPr>
          <p:nvPr/>
        </p:nvSpPr>
        <p:spPr>
          <a:xfrm>
            <a:off x="257452" y="1006256"/>
            <a:ext cx="7330292" cy="356513"/>
          </a:xfrm>
          <a:prstGeom prst="rect">
            <a:avLst/>
          </a:prstGeom>
        </p:spPr>
        <p:txBody>
          <a:bodyPr/>
          <a:lstStyle>
            <a:lvl1pPr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Tele-GroteskFet" pitchFamily="2" charset="0"/>
                <a:ea typeface="+mn-ea"/>
                <a:cs typeface="+mn-cs"/>
              </a:defRPr>
            </a:lvl1pPr>
            <a:lvl2pPr marL="1588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9388" indent="-176213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52425" indent="-1714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84150" algn="l" defTabSz="457200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For the analysis we used the 9,225 Twitter users who were retrieved via VICO’s feed and are not suspended.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r>
              <a:rPr lang="en-US" sz="2400" dirty="0" smtClean="0"/>
              <a:t>We ran the </a:t>
            </a:r>
            <a:r>
              <a:rPr lang="en-US" sz="2400" dirty="0" err="1" smtClean="0"/>
              <a:t>DataSet</a:t>
            </a:r>
            <a:r>
              <a:rPr lang="en-US" sz="2400" dirty="0" smtClean="0"/>
              <a:t> Builder app for finding different features in order to distinguish between the authors.  </a:t>
            </a:r>
          </a:p>
          <a:p>
            <a:pPr marL="344488" lvl="1" indent="-342900" eaLnBrk="1" hangingPunct="1">
              <a:buSzTx/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lvl="1" eaLnBrk="1" hangingPunct="1">
              <a:buSzTx/>
            </a:pPr>
            <a:endParaRPr lang="de-DE" altLang="de-DE" sz="2400" dirty="0" smtClean="0"/>
          </a:p>
        </p:txBody>
      </p:sp>
      <p:pic>
        <p:nvPicPr>
          <p:cNvPr id="7" name="Picture 6" descr="http://www.adsable.com/blog/wp-content/uploads/are-we-real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8256" y1="46802" x2="49419" y2="47965"/>
                        <a14:foregroundMark x1="50872" y1="54942" x2="50872" y2="55814"/>
                        <a14:foregroundMark x1="50872" y1="56395" x2="52326" y2="56395"/>
                        <a14:foregroundMark x1="34012" y1="58721" x2="33140" y2="83721"/>
                        <a14:foregroundMark x1="62791" y1="56395" x2="66570" y2="82267"/>
                        <a14:foregroundMark x1="46512" y1="46512" x2="48547" y2="50000"/>
                        <a14:backgroundMark x1="25872" y1="39826" x2="42733" y2="54070"/>
                        <a14:backgroundMark x1="54942" y1="52326" x2="75000" y2="43895"/>
                        <a14:backgroundMark x1="44767" y1="57558" x2="49419" y2="63081"/>
                        <a14:backgroundMark x1="46802" y1="43023" x2="50291" y2="43023"/>
                        <a14:backgroundMark x1="45930" y1="54651" x2="55814" y2="5087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0389" y="4163235"/>
            <a:ext cx="2035580" cy="20355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4"/>
          <p:cNvGrpSpPr>
            <a:grpSpLocks/>
          </p:cNvGrpSpPr>
          <p:nvPr/>
        </p:nvGrpSpPr>
        <p:grpSpPr bwMode="auto">
          <a:xfrm>
            <a:off x="3102344" y="2870738"/>
            <a:ext cx="1491245" cy="1462659"/>
            <a:chOff x="2180" y="1797"/>
            <a:chExt cx="1380" cy="1354"/>
          </a:xfrm>
        </p:grpSpPr>
        <p:grpSp>
          <p:nvGrpSpPr>
            <p:cNvPr id="10" name="Group 5"/>
            <p:cNvGrpSpPr>
              <a:grpSpLocks/>
            </p:cNvGrpSpPr>
            <p:nvPr>
              <p:custDataLst>
                <p:tags r:id="rId2"/>
              </p:custDataLst>
            </p:nvPr>
          </p:nvGrpSpPr>
          <p:grpSpPr bwMode="auto">
            <a:xfrm>
              <a:off x="2180" y="1797"/>
              <a:ext cx="1380" cy="1354"/>
              <a:chOff x="2291" y="1661"/>
              <a:chExt cx="1158" cy="1137"/>
            </a:xfrm>
          </p:grpSpPr>
          <p:sp>
            <p:nvSpPr>
              <p:cNvPr id="15" name="Freeform 6"/>
              <p:cNvSpPr>
                <a:spLocks noEditPoints="1"/>
              </p:cNvSpPr>
              <p:nvPr/>
            </p:nvSpPr>
            <p:spPr bwMode="gray">
              <a:xfrm>
                <a:off x="2699" y="1661"/>
                <a:ext cx="590" cy="588"/>
              </a:xfrm>
              <a:custGeom>
                <a:avLst/>
                <a:gdLst>
                  <a:gd name="T0" fmla="*/ 355 w 495"/>
                  <a:gd name="T1" fmla="*/ 452 h 493"/>
                  <a:gd name="T2" fmla="*/ 362 w 495"/>
                  <a:gd name="T3" fmla="*/ 465 h 493"/>
                  <a:gd name="T4" fmla="*/ 378 w 495"/>
                  <a:gd name="T5" fmla="*/ 478 h 493"/>
                  <a:gd name="T6" fmla="*/ 404 w 495"/>
                  <a:gd name="T7" fmla="*/ 488 h 493"/>
                  <a:gd name="T8" fmla="*/ 416 w 495"/>
                  <a:gd name="T9" fmla="*/ 490 h 493"/>
                  <a:gd name="T10" fmla="*/ 430 w 495"/>
                  <a:gd name="T11" fmla="*/ 490 h 493"/>
                  <a:gd name="T12" fmla="*/ 451 w 495"/>
                  <a:gd name="T13" fmla="*/ 485 h 493"/>
                  <a:gd name="T14" fmla="*/ 461 w 495"/>
                  <a:gd name="T15" fmla="*/ 481 h 493"/>
                  <a:gd name="T16" fmla="*/ 474 w 495"/>
                  <a:gd name="T17" fmla="*/ 472 h 493"/>
                  <a:gd name="T18" fmla="*/ 483 w 495"/>
                  <a:gd name="T19" fmla="*/ 460 h 493"/>
                  <a:gd name="T20" fmla="*/ 495 w 495"/>
                  <a:gd name="T21" fmla="*/ 444 h 493"/>
                  <a:gd name="T22" fmla="*/ 497 w 495"/>
                  <a:gd name="T23" fmla="*/ 431 h 493"/>
                  <a:gd name="T24" fmla="*/ 502 w 495"/>
                  <a:gd name="T25" fmla="*/ 416 h 493"/>
                  <a:gd name="T26" fmla="*/ 501 w 495"/>
                  <a:gd name="T27" fmla="*/ 404 h 493"/>
                  <a:gd name="T28" fmla="*/ 493 w 495"/>
                  <a:gd name="T29" fmla="*/ 378 h 493"/>
                  <a:gd name="T30" fmla="*/ 486 w 495"/>
                  <a:gd name="T31" fmla="*/ 367 h 493"/>
                  <a:gd name="T32" fmla="*/ 477 w 495"/>
                  <a:gd name="T33" fmla="*/ 355 h 493"/>
                  <a:gd name="T34" fmla="*/ 466 w 495"/>
                  <a:gd name="T35" fmla="*/ 348 h 493"/>
                  <a:gd name="T36" fmla="*/ 442 w 495"/>
                  <a:gd name="T37" fmla="*/ 335 h 493"/>
                  <a:gd name="T38" fmla="*/ 429 w 495"/>
                  <a:gd name="T39" fmla="*/ 334 h 493"/>
                  <a:gd name="T40" fmla="*/ 414 w 495"/>
                  <a:gd name="T41" fmla="*/ 334 h 493"/>
                  <a:gd name="T42" fmla="*/ 387 w 495"/>
                  <a:gd name="T43" fmla="*/ 342 h 493"/>
                  <a:gd name="T44" fmla="*/ 377 w 495"/>
                  <a:gd name="T45" fmla="*/ 349 h 493"/>
                  <a:gd name="T46" fmla="*/ 365 w 495"/>
                  <a:gd name="T47" fmla="*/ 359 h 493"/>
                  <a:gd name="T48" fmla="*/ 350 w 495"/>
                  <a:gd name="T49" fmla="*/ 379 h 493"/>
                  <a:gd name="T50" fmla="*/ 346 w 495"/>
                  <a:gd name="T51" fmla="*/ 400 h 493"/>
                  <a:gd name="T52" fmla="*/ 343 w 495"/>
                  <a:gd name="T53" fmla="*/ 414 h 493"/>
                  <a:gd name="T54" fmla="*/ 347 w 495"/>
                  <a:gd name="T55" fmla="*/ 434 h 493"/>
                  <a:gd name="T56" fmla="*/ 266 w 495"/>
                  <a:gd name="T57" fmla="*/ 23 h 493"/>
                  <a:gd name="T58" fmla="*/ 406 w 495"/>
                  <a:gd name="T59" fmla="*/ 87 h 493"/>
                  <a:gd name="T60" fmla="*/ 445 w 495"/>
                  <a:gd name="T61" fmla="*/ 87 h 493"/>
                  <a:gd name="T62" fmla="*/ 483 w 495"/>
                  <a:gd name="T63" fmla="*/ 91 h 493"/>
                  <a:gd name="T64" fmla="*/ 625 w 495"/>
                  <a:gd name="T65" fmla="*/ 44 h 493"/>
                  <a:gd name="T66" fmla="*/ 635 w 495"/>
                  <a:gd name="T67" fmla="*/ 165 h 493"/>
                  <a:gd name="T68" fmla="*/ 654 w 495"/>
                  <a:gd name="T69" fmla="*/ 185 h 493"/>
                  <a:gd name="T70" fmla="*/ 673 w 495"/>
                  <a:gd name="T71" fmla="*/ 208 h 493"/>
                  <a:gd name="T72" fmla="*/ 819 w 495"/>
                  <a:gd name="T73" fmla="*/ 267 h 493"/>
                  <a:gd name="T74" fmla="*/ 743 w 495"/>
                  <a:gd name="T75" fmla="*/ 361 h 493"/>
                  <a:gd name="T76" fmla="*/ 747 w 495"/>
                  <a:gd name="T77" fmla="*/ 397 h 493"/>
                  <a:gd name="T78" fmla="*/ 838 w 495"/>
                  <a:gd name="T79" fmla="*/ 481 h 493"/>
                  <a:gd name="T80" fmla="*/ 712 w 495"/>
                  <a:gd name="T81" fmla="*/ 563 h 493"/>
                  <a:gd name="T82" fmla="*/ 691 w 495"/>
                  <a:gd name="T83" fmla="*/ 596 h 493"/>
                  <a:gd name="T84" fmla="*/ 673 w 495"/>
                  <a:gd name="T85" fmla="*/ 619 h 493"/>
                  <a:gd name="T86" fmla="*/ 696 w 495"/>
                  <a:gd name="T87" fmla="*/ 730 h 493"/>
                  <a:gd name="T88" fmla="*/ 547 w 495"/>
                  <a:gd name="T89" fmla="*/ 714 h 493"/>
                  <a:gd name="T90" fmla="*/ 511 w 495"/>
                  <a:gd name="T91" fmla="*/ 725 h 493"/>
                  <a:gd name="T92" fmla="*/ 477 w 495"/>
                  <a:gd name="T93" fmla="*/ 734 h 493"/>
                  <a:gd name="T94" fmla="*/ 356 w 495"/>
                  <a:gd name="T95" fmla="*/ 829 h 493"/>
                  <a:gd name="T96" fmla="*/ 309 w 495"/>
                  <a:gd name="T97" fmla="*/ 718 h 493"/>
                  <a:gd name="T98" fmla="*/ 274 w 495"/>
                  <a:gd name="T99" fmla="*/ 702 h 493"/>
                  <a:gd name="T100" fmla="*/ 162 w 495"/>
                  <a:gd name="T101" fmla="*/ 745 h 493"/>
                  <a:gd name="T102" fmla="*/ 149 w 495"/>
                  <a:gd name="T103" fmla="*/ 590 h 493"/>
                  <a:gd name="T104" fmla="*/ 139 w 495"/>
                  <a:gd name="T105" fmla="*/ 574 h 493"/>
                  <a:gd name="T106" fmla="*/ 123 w 495"/>
                  <a:gd name="T107" fmla="*/ 539 h 493"/>
                  <a:gd name="T108" fmla="*/ 8 w 495"/>
                  <a:gd name="T109" fmla="*/ 494 h 493"/>
                  <a:gd name="T110" fmla="*/ 99 w 495"/>
                  <a:gd name="T111" fmla="*/ 371 h 493"/>
                  <a:gd name="T112" fmla="*/ 106 w 495"/>
                  <a:gd name="T113" fmla="*/ 334 h 493"/>
                  <a:gd name="T114" fmla="*/ 112 w 495"/>
                  <a:gd name="T115" fmla="*/ 316 h 493"/>
                  <a:gd name="T116" fmla="*/ 54 w 495"/>
                  <a:gd name="T117" fmla="*/ 211 h 493"/>
                  <a:gd name="T118" fmla="*/ 200 w 495"/>
                  <a:gd name="T119" fmla="*/ 174 h 493"/>
                  <a:gd name="T120" fmla="*/ 230 w 495"/>
                  <a:gd name="T121" fmla="*/ 149 h 493"/>
                  <a:gd name="T122" fmla="*/ 263 w 495"/>
                  <a:gd name="T123" fmla="*/ 130 h 49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95" h="493">
                    <a:moveTo>
                      <a:pt x="208" y="264"/>
                    </a:moveTo>
                    <a:lnTo>
                      <a:pt x="210" y="267"/>
                    </a:lnTo>
                    <a:lnTo>
                      <a:pt x="212" y="270"/>
                    </a:lnTo>
                    <a:lnTo>
                      <a:pt x="214" y="274"/>
                    </a:lnTo>
                    <a:lnTo>
                      <a:pt x="217" y="277"/>
                    </a:lnTo>
                    <a:lnTo>
                      <a:pt x="223" y="282"/>
                    </a:lnTo>
                    <a:lnTo>
                      <a:pt x="230" y="286"/>
                    </a:lnTo>
                    <a:lnTo>
                      <a:pt x="238" y="288"/>
                    </a:lnTo>
                    <a:lnTo>
                      <a:pt x="242" y="289"/>
                    </a:lnTo>
                    <a:lnTo>
                      <a:pt x="246" y="289"/>
                    </a:lnTo>
                    <a:lnTo>
                      <a:pt x="250" y="290"/>
                    </a:lnTo>
                    <a:lnTo>
                      <a:pt x="254" y="289"/>
                    </a:lnTo>
                    <a:lnTo>
                      <a:pt x="262" y="288"/>
                    </a:lnTo>
                    <a:lnTo>
                      <a:pt x="266" y="286"/>
                    </a:lnTo>
                    <a:lnTo>
                      <a:pt x="270" y="285"/>
                    </a:lnTo>
                    <a:lnTo>
                      <a:pt x="273" y="283"/>
                    </a:lnTo>
                    <a:lnTo>
                      <a:pt x="277" y="281"/>
                    </a:lnTo>
                    <a:lnTo>
                      <a:pt x="280" y="278"/>
                    </a:lnTo>
                    <a:lnTo>
                      <a:pt x="283" y="275"/>
                    </a:lnTo>
                    <a:lnTo>
                      <a:pt x="285" y="272"/>
                    </a:lnTo>
                    <a:lnTo>
                      <a:pt x="288" y="269"/>
                    </a:lnTo>
                    <a:lnTo>
                      <a:pt x="292" y="262"/>
                    </a:lnTo>
                    <a:lnTo>
                      <a:pt x="293" y="258"/>
                    </a:lnTo>
                    <a:lnTo>
                      <a:pt x="294" y="254"/>
                    </a:lnTo>
                    <a:lnTo>
                      <a:pt x="295" y="250"/>
                    </a:lnTo>
                    <a:lnTo>
                      <a:pt x="296" y="246"/>
                    </a:lnTo>
                    <a:lnTo>
                      <a:pt x="296" y="242"/>
                    </a:lnTo>
                    <a:lnTo>
                      <a:pt x="295" y="238"/>
                    </a:lnTo>
                    <a:lnTo>
                      <a:pt x="294" y="230"/>
                    </a:lnTo>
                    <a:lnTo>
                      <a:pt x="291" y="223"/>
                    </a:lnTo>
                    <a:lnTo>
                      <a:pt x="289" y="219"/>
                    </a:lnTo>
                    <a:lnTo>
                      <a:pt x="287" y="216"/>
                    </a:lnTo>
                    <a:lnTo>
                      <a:pt x="284" y="213"/>
                    </a:lnTo>
                    <a:lnTo>
                      <a:pt x="282" y="210"/>
                    </a:lnTo>
                    <a:lnTo>
                      <a:pt x="279" y="207"/>
                    </a:lnTo>
                    <a:lnTo>
                      <a:pt x="275" y="205"/>
                    </a:lnTo>
                    <a:lnTo>
                      <a:pt x="268" y="201"/>
                    </a:lnTo>
                    <a:lnTo>
                      <a:pt x="261" y="198"/>
                    </a:lnTo>
                    <a:lnTo>
                      <a:pt x="257" y="197"/>
                    </a:lnTo>
                    <a:lnTo>
                      <a:pt x="253" y="197"/>
                    </a:lnTo>
                    <a:lnTo>
                      <a:pt x="249" y="197"/>
                    </a:lnTo>
                    <a:lnTo>
                      <a:pt x="244" y="197"/>
                    </a:lnTo>
                    <a:lnTo>
                      <a:pt x="237" y="199"/>
                    </a:lnTo>
                    <a:lnTo>
                      <a:pt x="229" y="202"/>
                    </a:lnTo>
                    <a:lnTo>
                      <a:pt x="225" y="203"/>
                    </a:lnTo>
                    <a:lnTo>
                      <a:pt x="222" y="206"/>
                    </a:lnTo>
                    <a:lnTo>
                      <a:pt x="219" y="208"/>
                    </a:lnTo>
                    <a:lnTo>
                      <a:pt x="216" y="211"/>
                    </a:lnTo>
                    <a:lnTo>
                      <a:pt x="211" y="217"/>
                    </a:lnTo>
                    <a:lnTo>
                      <a:pt x="207" y="224"/>
                    </a:lnTo>
                    <a:lnTo>
                      <a:pt x="204" y="232"/>
                    </a:lnTo>
                    <a:lnTo>
                      <a:pt x="204" y="236"/>
                    </a:lnTo>
                    <a:lnTo>
                      <a:pt x="203" y="240"/>
                    </a:lnTo>
                    <a:lnTo>
                      <a:pt x="203" y="244"/>
                    </a:lnTo>
                    <a:lnTo>
                      <a:pt x="203" y="248"/>
                    </a:lnTo>
                    <a:lnTo>
                      <a:pt x="205" y="256"/>
                    </a:lnTo>
                    <a:lnTo>
                      <a:pt x="208" y="264"/>
                    </a:lnTo>
                    <a:close/>
                    <a:moveTo>
                      <a:pt x="157" y="13"/>
                    </a:moveTo>
                    <a:lnTo>
                      <a:pt x="202" y="0"/>
                    </a:lnTo>
                    <a:lnTo>
                      <a:pt x="240" y="51"/>
                    </a:lnTo>
                    <a:lnTo>
                      <a:pt x="251" y="51"/>
                    </a:lnTo>
                    <a:lnTo>
                      <a:pt x="263" y="51"/>
                    </a:lnTo>
                    <a:lnTo>
                      <a:pt x="274" y="53"/>
                    </a:lnTo>
                    <a:lnTo>
                      <a:pt x="285" y="54"/>
                    </a:lnTo>
                    <a:lnTo>
                      <a:pt x="327" y="7"/>
                    </a:lnTo>
                    <a:lnTo>
                      <a:pt x="369" y="26"/>
                    </a:lnTo>
                    <a:lnTo>
                      <a:pt x="366" y="90"/>
                    </a:lnTo>
                    <a:lnTo>
                      <a:pt x="375" y="97"/>
                    </a:lnTo>
                    <a:lnTo>
                      <a:pt x="383" y="105"/>
                    </a:lnTo>
                    <a:lnTo>
                      <a:pt x="387" y="109"/>
                    </a:lnTo>
                    <a:lnTo>
                      <a:pt x="391" y="113"/>
                    </a:lnTo>
                    <a:lnTo>
                      <a:pt x="398" y="122"/>
                    </a:lnTo>
                    <a:lnTo>
                      <a:pt x="463" y="116"/>
                    </a:lnTo>
                    <a:lnTo>
                      <a:pt x="483" y="158"/>
                    </a:lnTo>
                    <a:lnTo>
                      <a:pt x="437" y="202"/>
                    </a:lnTo>
                    <a:lnTo>
                      <a:pt x="439" y="213"/>
                    </a:lnTo>
                    <a:lnTo>
                      <a:pt x="440" y="223"/>
                    </a:lnTo>
                    <a:lnTo>
                      <a:pt x="441" y="234"/>
                    </a:lnTo>
                    <a:lnTo>
                      <a:pt x="441" y="246"/>
                    </a:lnTo>
                    <a:lnTo>
                      <a:pt x="495" y="283"/>
                    </a:lnTo>
                    <a:lnTo>
                      <a:pt x="484" y="328"/>
                    </a:lnTo>
                    <a:lnTo>
                      <a:pt x="420" y="332"/>
                    </a:lnTo>
                    <a:lnTo>
                      <a:pt x="414" y="342"/>
                    </a:lnTo>
                    <a:lnTo>
                      <a:pt x="409" y="351"/>
                    </a:lnTo>
                    <a:lnTo>
                      <a:pt x="402" y="360"/>
                    </a:lnTo>
                    <a:lnTo>
                      <a:pt x="398" y="365"/>
                    </a:lnTo>
                    <a:lnTo>
                      <a:pt x="394" y="369"/>
                    </a:lnTo>
                    <a:lnTo>
                      <a:pt x="411" y="430"/>
                    </a:lnTo>
                    <a:lnTo>
                      <a:pt x="373" y="457"/>
                    </a:lnTo>
                    <a:lnTo>
                      <a:pt x="323" y="421"/>
                    </a:lnTo>
                    <a:lnTo>
                      <a:pt x="313" y="425"/>
                    </a:lnTo>
                    <a:lnTo>
                      <a:pt x="302" y="428"/>
                    </a:lnTo>
                    <a:lnTo>
                      <a:pt x="292" y="431"/>
                    </a:lnTo>
                    <a:lnTo>
                      <a:pt x="282" y="433"/>
                    </a:lnTo>
                    <a:lnTo>
                      <a:pt x="257" y="493"/>
                    </a:lnTo>
                    <a:lnTo>
                      <a:pt x="211" y="489"/>
                    </a:lnTo>
                    <a:lnTo>
                      <a:pt x="192" y="427"/>
                    </a:lnTo>
                    <a:lnTo>
                      <a:pt x="182" y="423"/>
                    </a:lnTo>
                    <a:lnTo>
                      <a:pt x="171" y="419"/>
                    </a:lnTo>
                    <a:lnTo>
                      <a:pt x="162" y="414"/>
                    </a:lnTo>
                    <a:lnTo>
                      <a:pt x="152" y="409"/>
                    </a:lnTo>
                    <a:lnTo>
                      <a:pt x="96" y="439"/>
                    </a:lnTo>
                    <a:lnTo>
                      <a:pt x="63" y="406"/>
                    </a:lnTo>
                    <a:lnTo>
                      <a:pt x="88" y="348"/>
                    </a:lnTo>
                    <a:lnTo>
                      <a:pt x="85" y="343"/>
                    </a:lnTo>
                    <a:lnTo>
                      <a:pt x="82" y="338"/>
                    </a:lnTo>
                    <a:lnTo>
                      <a:pt x="77" y="327"/>
                    </a:lnTo>
                    <a:lnTo>
                      <a:pt x="72" y="318"/>
                    </a:lnTo>
                    <a:lnTo>
                      <a:pt x="68" y="308"/>
                    </a:lnTo>
                    <a:lnTo>
                      <a:pt x="5" y="291"/>
                    </a:lnTo>
                    <a:lnTo>
                      <a:pt x="0" y="245"/>
                    </a:lnTo>
                    <a:lnTo>
                      <a:pt x="59" y="219"/>
                    </a:lnTo>
                    <a:lnTo>
                      <a:pt x="60" y="208"/>
                    </a:lnTo>
                    <a:lnTo>
                      <a:pt x="63" y="197"/>
                    </a:lnTo>
                    <a:lnTo>
                      <a:pt x="64" y="191"/>
                    </a:lnTo>
                    <a:lnTo>
                      <a:pt x="66" y="186"/>
                    </a:lnTo>
                    <a:lnTo>
                      <a:pt x="69" y="176"/>
                    </a:lnTo>
                    <a:lnTo>
                      <a:pt x="32" y="124"/>
                    </a:lnTo>
                    <a:lnTo>
                      <a:pt x="58" y="85"/>
                    </a:lnTo>
                    <a:lnTo>
                      <a:pt x="118" y="102"/>
                    </a:lnTo>
                    <a:lnTo>
                      <a:pt x="127" y="95"/>
                    </a:lnTo>
                    <a:lnTo>
                      <a:pt x="136" y="88"/>
                    </a:lnTo>
                    <a:lnTo>
                      <a:pt x="146" y="81"/>
                    </a:lnTo>
                    <a:lnTo>
                      <a:pt x="155" y="76"/>
                    </a:lnTo>
                    <a:lnTo>
                      <a:pt x="157" y="13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he-IL"/>
              </a:p>
            </p:txBody>
          </p:sp>
          <p:sp>
            <p:nvSpPr>
              <p:cNvPr id="16" name="Freeform 7"/>
              <p:cNvSpPr>
                <a:spLocks noEditPoints="1"/>
              </p:cNvSpPr>
              <p:nvPr/>
            </p:nvSpPr>
            <p:spPr bwMode="gray">
              <a:xfrm>
                <a:off x="2291" y="2065"/>
                <a:ext cx="590" cy="588"/>
              </a:xfrm>
              <a:custGeom>
                <a:avLst/>
                <a:gdLst>
                  <a:gd name="T0" fmla="*/ 355 w 495"/>
                  <a:gd name="T1" fmla="*/ 452 h 493"/>
                  <a:gd name="T2" fmla="*/ 362 w 495"/>
                  <a:gd name="T3" fmla="*/ 465 h 493"/>
                  <a:gd name="T4" fmla="*/ 378 w 495"/>
                  <a:gd name="T5" fmla="*/ 478 h 493"/>
                  <a:gd name="T6" fmla="*/ 404 w 495"/>
                  <a:gd name="T7" fmla="*/ 488 h 493"/>
                  <a:gd name="T8" fmla="*/ 416 w 495"/>
                  <a:gd name="T9" fmla="*/ 490 h 493"/>
                  <a:gd name="T10" fmla="*/ 430 w 495"/>
                  <a:gd name="T11" fmla="*/ 490 h 493"/>
                  <a:gd name="T12" fmla="*/ 451 w 495"/>
                  <a:gd name="T13" fmla="*/ 485 h 493"/>
                  <a:gd name="T14" fmla="*/ 461 w 495"/>
                  <a:gd name="T15" fmla="*/ 481 h 493"/>
                  <a:gd name="T16" fmla="*/ 474 w 495"/>
                  <a:gd name="T17" fmla="*/ 472 h 493"/>
                  <a:gd name="T18" fmla="*/ 483 w 495"/>
                  <a:gd name="T19" fmla="*/ 460 h 493"/>
                  <a:gd name="T20" fmla="*/ 495 w 495"/>
                  <a:gd name="T21" fmla="*/ 444 h 493"/>
                  <a:gd name="T22" fmla="*/ 497 w 495"/>
                  <a:gd name="T23" fmla="*/ 431 h 493"/>
                  <a:gd name="T24" fmla="*/ 502 w 495"/>
                  <a:gd name="T25" fmla="*/ 416 h 493"/>
                  <a:gd name="T26" fmla="*/ 501 w 495"/>
                  <a:gd name="T27" fmla="*/ 404 h 493"/>
                  <a:gd name="T28" fmla="*/ 493 w 495"/>
                  <a:gd name="T29" fmla="*/ 378 h 493"/>
                  <a:gd name="T30" fmla="*/ 486 w 495"/>
                  <a:gd name="T31" fmla="*/ 367 h 493"/>
                  <a:gd name="T32" fmla="*/ 477 w 495"/>
                  <a:gd name="T33" fmla="*/ 355 h 493"/>
                  <a:gd name="T34" fmla="*/ 466 w 495"/>
                  <a:gd name="T35" fmla="*/ 348 h 493"/>
                  <a:gd name="T36" fmla="*/ 442 w 495"/>
                  <a:gd name="T37" fmla="*/ 335 h 493"/>
                  <a:gd name="T38" fmla="*/ 429 w 495"/>
                  <a:gd name="T39" fmla="*/ 334 h 493"/>
                  <a:gd name="T40" fmla="*/ 414 w 495"/>
                  <a:gd name="T41" fmla="*/ 334 h 493"/>
                  <a:gd name="T42" fmla="*/ 387 w 495"/>
                  <a:gd name="T43" fmla="*/ 342 h 493"/>
                  <a:gd name="T44" fmla="*/ 377 w 495"/>
                  <a:gd name="T45" fmla="*/ 349 h 493"/>
                  <a:gd name="T46" fmla="*/ 365 w 495"/>
                  <a:gd name="T47" fmla="*/ 359 h 493"/>
                  <a:gd name="T48" fmla="*/ 350 w 495"/>
                  <a:gd name="T49" fmla="*/ 379 h 493"/>
                  <a:gd name="T50" fmla="*/ 346 w 495"/>
                  <a:gd name="T51" fmla="*/ 400 h 493"/>
                  <a:gd name="T52" fmla="*/ 343 w 495"/>
                  <a:gd name="T53" fmla="*/ 414 h 493"/>
                  <a:gd name="T54" fmla="*/ 347 w 495"/>
                  <a:gd name="T55" fmla="*/ 434 h 493"/>
                  <a:gd name="T56" fmla="*/ 266 w 495"/>
                  <a:gd name="T57" fmla="*/ 23 h 493"/>
                  <a:gd name="T58" fmla="*/ 406 w 495"/>
                  <a:gd name="T59" fmla="*/ 87 h 493"/>
                  <a:gd name="T60" fmla="*/ 445 w 495"/>
                  <a:gd name="T61" fmla="*/ 87 h 493"/>
                  <a:gd name="T62" fmla="*/ 483 w 495"/>
                  <a:gd name="T63" fmla="*/ 91 h 493"/>
                  <a:gd name="T64" fmla="*/ 625 w 495"/>
                  <a:gd name="T65" fmla="*/ 44 h 493"/>
                  <a:gd name="T66" fmla="*/ 635 w 495"/>
                  <a:gd name="T67" fmla="*/ 165 h 493"/>
                  <a:gd name="T68" fmla="*/ 654 w 495"/>
                  <a:gd name="T69" fmla="*/ 185 h 493"/>
                  <a:gd name="T70" fmla="*/ 673 w 495"/>
                  <a:gd name="T71" fmla="*/ 208 h 493"/>
                  <a:gd name="T72" fmla="*/ 819 w 495"/>
                  <a:gd name="T73" fmla="*/ 267 h 493"/>
                  <a:gd name="T74" fmla="*/ 743 w 495"/>
                  <a:gd name="T75" fmla="*/ 361 h 493"/>
                  <a:gd name="T76" fmla="*/ 747 w 495"/>
                  <a:gd name="T77" fmla="*/ 397 h 493"/>
                  <a:gd name="T78" fmla="*/ 838 w 495"/>
                  <a:gd name="T79" fmla="*/ 481 h 493"/>
                  <a:gd name="T80" fmla="*/ 712 w 495"/>
                  <a:gd name="T81" fmla="*/ 563 h 493"/>
                  <a:gd name="T82" fmla="*/ 691 w 495"/>
                  <a:gd name="T83" fmla="*/ 596 h 493"/>
                  <a:gd name="T84" fmla="*/ 673 w 495"/>
                  <a:gd name="T85" fmla="*/ 619 h 493"/>
                  <a:gd name="T86" fmla="*/ 696 w 495"/>
                  <a:gd name="T87" fmla="*/ 730 h 493"/>
                  <a:gd name="T88" fmla="*/ 547 w 495"/>
                  <a:gd name="T89" fmla="*/ 714 h 493"/>
                  <a:gd name="T90" fmla="*/ 511 w 495"/>
                  <a:gd name="T91" fmla="*/ 725 h 493"/>
                  <a:gd name="T92" fmla="*/ 477 w 495"/>
                  <a:gd name="T93" fmla="*/ 734 h 493"/>
                  <a:gd name="T94" fmla="*/ 356 w 495"/>
                  <a:gd name="T95" fmla="*/ 829 h 493"/>
                  <a:gd name="T96" fmla="*/ 309 w 495"/>
                  <a:gd name="T97" fmla="*/ 718 h 493"/>
                  <a:gd name="T98" fmla="*/ 274 w 495"/>
                  <a:gd name="T99" fmla="*/ 702 h 493"/>
                  <a:gd name="T100" fmla="*/ 162 w 495"/>
                  <a:gd name="T101" fmla="*/ 745 h 493"/>
                  <a:gd name="T102" fmla="*/ 149 w 495"/>
                  <a:gd name="T103" fmla="*/ 590 h 493"/>
                  <a:gd name="T104" fmla="*/ 139 w 495"/>
                  <a:gd name="T105" fmla="*/ 574 h 493"/>
                  <a:gd name="T106" fmla="*/ 123 w 495"/>
                  <a:gd name="T107" fmla="*/ 539 h 493"/>
                  <a:gd name="T108" fmla="*/ 8 w 495"/>
                  <a:gd name="T109" fmla="*/ 494 h 493"/>
                  <a:gd name="T110" fmla="*/ 99 w 495"/>
                  <a:gd name="T111" fmla="*/ 371 h 493"/>
                  <a:gd name="T112" fmla="*/ 106 w 495"/>
                  <a:gd name="T113" fmla="*/ 334 h 493"/>
                  <a:gd name="T114" fmla="*/ 112 w 495"/>
                  <a:gd name="T115" fmla="*/ 316 h 493"/>
                  <a:gd name="T116" fmla="*/ 54 w 495"/>
                  <a:gd name="T117" fmla="*/ 211 h 493"/>
                  <a:gd name="T118" fmla="*/ 200 w 495"/>
                  <a:gd name="T119" fmla="*/ 174 h 493"/>
                  <a:gd name="T120" fmla="*/ 230 w 495"/>
                  <a:gd name="T121" fmla="*/ 149 h 493"/>
                  <a:gd name="T122" fmla="*/ 263 w 495"/>
                  <a:gd name="T123" fmla="*/ 130 h 49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95" h="493">
                    <a:moveTo>
                      <a:pt x="208" y="264"/>
                    </a:moveTo>
                    <a:lnTo>
                      <a:pt x="210" y="267"/>
                    </a:lnTo>
                    <a:lnTo>
                      <a:pt x="212" y="270"/>
                    </a:lnTo>
                    <a:lnTo>
                      <a:pt x="214" y="274"/>
                    </a:lnTo>
                    <a:lnTo>
                      <a:pt x="217" y="277"/>
                    </a:lnTo>
                    <a:lnTo>
                      <a:pt x="223" y="282"/>
                    </a:lnTo>
                    <a:lnTo>
                      <a:pt x="230" y="286"/>
                    </a:lnTo>
                    <a:lnTo>
                      <a:pt x="238" y="288"/>
                    </a:lnTo>
                    <a:lnTo>
                      <a:pt x="242" y="289"/>
                    </a:lnTo>
                    <a:lnTo>
                      <a:pt x="246" y="289"/>
                    </a:lnTo>
                    <a:lnTo>
                      <a:pt x="250" y="290"/>
                    </a:lnTo>
                    <a:lnTo>
                      <a:pt x="254" y="289"/>
                    </a:lnTo>
                    <a:lnTo>
                      <a:pt x="262" y="288"/>
                    </a:lnTo>
                    <a:lnTo>
                      <a:pt x="266" y="286"/>
                    </a:lnTo>
                    <a:lnTo>
                      <a:pt x="270" y="285"/>
                    </a:lnTo>
                    <a:lnTo>
                      <a:pt x="273" y="283"/>
                    </a:lnTo>
                    <a:lnTo>
                      <a:pt x="277" y="281"/>
                    </a:lnTo>
                    <a:lnTo>
                      <a:pt x="280" y="278"/>
                    </a:lnTo>
                    <a:lnTo>
                      <a:pt x="283" y="275"/>
                    </a:lnTo>
                    <a:lnTo>
                      <a:pt x="285" y="272"/>
                    </a:lnTo>
                    <a:lnTo>
                      <a:pt x="288" y="269"/>
                    </a:lnTo>
                    <a:lnTo>
                      <a:pt x="292" y="262"/>
                    </a:lnTo>
                    <a:lnTo>
                      <a:pt x="293" y="258"/>
                    </a:lnTo>
                    <a:lnTo>
                      <a:pt x="294" y="254"/>
                    </a:lnTo>
                    <a:lnTo>
                      <a:pt x="295" y="250"/>
                    </a:lnTo>
                    <a:lnTo>
                      <a:pt x="296" y="246"/>
                    </a:lnTo>
                    <a:lnTo>
                      <a:pt x="296" y="242"/>
                    </a:lnTo>
                    <a:lnTo>
                      <a:pt x="295" y="238"/>
                    </a:lnTo>
                    <a:lnTo>
                      <a:pt x="294" y="230"/>
                    </a:lnTo>
                    <a:lnTo>
                      <a:pt x="291" y="223"/>
                    </a:lnTo>
                    <a:lnTo>
                      <a:pt x="289" y="219"/>
                    </a:lnTo>
                    <a:lnTo>
                      <a:pt x="287" y="216"/>
                    </a:lnTo>
                    <a:lnTo>
                      <a:pt x="284" y="213"/>
                    </a:lnTo>
                    <a:lnTo>
                      <a:pt x="282" y="210"/>
                    </a:lnTo>
                    <a:lnTo>
                      <a:pt x="279" y="207"/>
                    </a:lnTo>
                    <a:lnTo>
                      <a:pt x="275" y="205"/>
                    </a:lnTo>
                    <a:lnTo>
                      <a:pt x="268" y="201"/>
                    </a:lnTo>
                    <a:lnTo>
                      <a:pt x="261" y="198"/>
                    </a:lnTo>
                    <a:lnTo>
                      <a:pt x="257" y="197"/>
                    </a:lnTo>
                    <a:lnTo>
                      <a:pt x="253" y="197"/>
                    </a:lnTo>
                    <a:lnTo>
                      <a:pt x="249" y="197"/>
                    </a:lnTo>
                    <a:lnTo>
                      <a:pt x="244" y="197"/>
                    </a:lnTo>
                    <a:lnTo>
                      <a:pt x="237" y="199"/>
                    </a:lnTo>
                    <a:lnTo>
                      <a:pt x="229" y="202"/>
                    </a:lnTo>
                    <a:lnTo>
                      <a:pt x="225" y="203"/>
                    </a:lnTo>
                    <a:lnTo>
                      <a:pt x="222" y="206"/>
                    </a:lnTo>
                    <a:lnTo>
                      <a:pt x="219" y="208"/>
                    </a:lnTo>
                    <a:lnTo>
                      <a:pt x="216" y="211"/>
                    </a:lnTo>
                    <a:lnTo>
                      <a:pt x="211" y="217"/>
                    </a:lnTo>
                    <a:lnTo>
                      <a:pt x="207" y="224"/>
                    </a:lnTo>
                    <a:lnTo>
                      <a:pt x="204" y="232"/>
                    </a:lnTo>
                    <a:lnTo>
                      <a:pt x="204" y="236"/>
                    </a:lnTo>
                    <a:lnTo>
                      <a:pt x="203" y="240"/>
                    </a:lnTo>
                    <a:lnTo>
                      <a:pt x="203" y="244"/>
                    </a:lnTo>
                    <a:lnTo>
                      <a:pt x="203" y="248"/>
                    </a:lnTo>
                    <a:lnTo>
                      <a:pt x="205" y="256"/>
                    </a:lnTo>
                    <a:lnTo>
                      <a:pt x="208" y="264"/>
                    </a:lnTo>
                    <a:close/>
                    <a:moveTo>
                      <a:pt x="157" y="13"/>
                    </a:moveTo>
                    <a:lnTo>
                      <a:pt x="202" y="0"/>
                    </a:lnTo>
                    <a:lnTo>
                      <a:pt x="240" y="51"/>
                    </a:lnTo>
                    <a:lnTo>
                      <a:pt x="251" y="51"/>
                    </a:lnTo>
                    <a:lnTo>
                      <a:pt x="263" y="51"/>
                    </a:lnTo>
                    <a:lnTo>
                      <a:pt x="274" y="53"/>
                    </a:lnTo>
                    <a:lnTo>
                      <a:pt x="285" y="54"/>
                    </a:lnTo>
                    <a:lnTo>
                      <a:pt x="327" y="7"/>
                    </a:lnTo>
                    <a:lnTo>
                      <a:pt x="369" y="26"/>
                    </a:lnTo>
                    <a:lnTo>
                      <a:pt x="366" y="90"/>
                    </a:lnTo>
                    <a:lnTo>
                      <a:pt x="375" y="97"/>
                    </a:lnTo>
                    <a:lnTo>
                      <a:pt x="383" y="105"/>
                    </a:lnTo>
                    <a:lnTo>
                      <a:pt x="387" y="109"/>
                    </a:lnTo>
                    <a:lnTo>
                      <a:pt x="391" y="113"/>
                    </a:lnTo>
                    <a:lnTo>
                      <a:pt x="398" y="122"/>
                    </a:lnTo>
                    <a:lnTo>
                      <a:pt x="463" y="116"/>
                    </a:lnTo>
                    <a:lnTo>
                      <a:pt x="483" y="158"/>
                    </a:lnTo>
                    <a:lnTo>
                      <a:pt x="437" y="202"/>
                    </a:lnTo>
                    <a:lnTo>
                      <a:pt x="439" y="213"/>
                    </a:lnTo>
                    <a:lnTo>
                      <a:pt x="440" y="223"/>
                    </a:lnTo>
                    <a:lnTo>
                      <a:pt x="441" y="234"/>
                    </a:lnTo>
                    <a:lnTo>
                      <a:pt x="441" y="246"/>
                    </a:lnTo>
                    <a:lnTo>
                      <a:pt x="495" y="283"/>
                    </a:lnTo>
                    <a:lnTo>
                      <a:pt x="484" y="328"/>
                    </a:lnTo>
                    <a:lnTo>
                      <a:pt x="420" y="332"/>
                    </a:lnTo>
                    <a:lnTo>
                      <a:pt x="414" y="342"/>
                    </a:lnTo>
                    <a:lnTo>
                      <a:pt x="409" y="351"/>
                    </a:lnTo>
                    <a:lnTo>
                      <a:pt x="402" y="360"/>
                    </a:lnTo>
                    <a:lnTo>
                      <a:pt x="398" y="365"/>
                    </a:lnTo>
                    <a:lnTo>
                      <a:pt x="394" y="369"/>
                    </a:lnTo>
                    <a:lnTo>
                      <a:pt x="411" y="430"/>
                    </a:lnTo>
                    <a:lnTo>
                      <a:pt x="373" y="457"/>
                    </a:lnTo>
                    <a:lnTo>
                      <a:pt x="323" y="421"/>
                    </a:lnTo>
                    <a:lnTo>
                      <a:pt x="313" y="425"/>
                    </a:lnTo>
                    <a:lnTo>
                      <a:pt x="302" y="428"/>
                    </a:lnTo>
                    <a:lnTo>
                      <a:pt x="292" y="431"/>
                    </a:lnTo>
                    <a:lnTo>
                      <a:pt x="282" y="433"/>
                    </a:lnTo>
                    <a:lnTo>
                      <a:pt x="257" y="493"/>
                    </a:lnTo>
                    <a:lnTo>
                      <a:pt x="211" y="489"/>
                    </a:lnTo>
                    <a:lnTo>
                      <a:pt x="192" y="427"/>
                    </a:lnTo>
                    <a:lnTo>
                      <a:pt x="182" y="423"/>
                    </a:lnTo>
                    <a:lnTo>
                      <a:pt x="171" y="419"/>
                    </a:lnTo>
                    <a:lnTo>
                      <a:pt x="162" y="414"/>
                    </a:lnTo>
                    <a:lnTo>
                      <a:pt x="152" y="409"/>
                    </a:lnTo>
                    <a:lnTo>
                      <a:pt x="96" y="439"/>
                    </a:lnTo>
                    <a:lnTo>
                      <a:pt x="63" y="406"/>
                    </a:lnTo>
                    <a:lnTo>
                      <a:pt x="88" y="348"/>
                    </a:lnTo>
                    <a:lnTo>
                      <a:pt x="85" y="343"/>
                    </a:lnTo>
                    <a:lnTo>
                      <a:pt x="82" y="338"/>
                    </a:lnTo>
                    <a:lnTo>
                      <a:pt x="77" y="327"/>
                    </a:lnTo>
                    <a:lnTo>
                      <a:pt x="72" y="318"/>
                    </a:lnTo>
                    <a:lnTo>
                      <a:pt x="68" y="308"/>
                    </a:lnTo>
                    <a:lnTo>
                      <a:pt x="5" y="291"/>
                    </a:lnTo>
                    <a:lnTo>
                      <a:pt x="0" y="245"/>
                    </a:lnTo>
                    <a:lnTo>
                      <a:pt x="59" y="219"/>
                    </a:lnTo>
                    <a:lnTo>
                      <a:pt x="60" y="208"/>
                    </a:lnTo>
                    <a:lnTo>
                      <a:pt x="63" y="197"/>
                    </a:lnTo>
                    <a:lnTo>
                      <a:pt x="64" y="191"/>
                    </a:lnTo>
                    <a:lnTo>
                      <a:pt x="66" y="186"/>
                    </a:lnTo>
                    <a:lnTo>
                      <a:pt x="69" y="176"/>
                    </a:lnTo>
                    <a:lnTo>
                      <a:pt x="32" y="124"/>
                    </a:lnTo>
                    <a:lnTo>
                      <a:pt x="58" y="85"/>
                    </a:lnTo>
                    <a:lnTo>
                      <a:pt x="118" y="102"/>
                    </a:lnTo>
                    <a:lnTo>
                      <a:pt x="127" y="95"/>
                    </a:lnTo>
                    <a:lnTo>
                      <a:pt x="136" y="88"/>
                    </a:lnTo>
                    <a:lnTo>
                      <a:pt x="146" y="81"/>
                    </a:lnTo>
                    <a:lnTo>
                      <a:pt x="155" y="76"/>
                    </a:lnTo>
                    <a:lnTo>
                      <a:pt x="157" y="13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50800" dir="5400000" algn="t" rotWithShape="0">
                        <a:srgbClr val="777777">
                          <a:alpha val="39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4021" tIns="54021" rIns="54021" bIns="54021" anchor="ctr"/>
              <a:lstStyle/>
              <a:p>
                <a:endParaRPr lang="he-IL"/>
              </a:p>
            </p:txBody>
          </p:sp>
          <p:sp>
            <p:nvSpPr>
              <p:cNvPr id="17" name="Freeform 8"/>
              <p:cNvSpPr>
                <a:spLocks noEditPoints="1"/>
              </p:cNvSpPr>
              <p:nvPr/>
            </p:nvSpPr>
            <p:spPr bwMode="gray">
              <a:xfrm>
                <a:off x="2859" y="2210"/>
                <a:ext cx="590" cy="588"/>
              </a:xfrm>
              <a:custGeom>
                <a:avLst/>
                <a:gdLst>
                  <a:gd name="T0" fmla="*/ 355 w 495"/>
                  <a:gd name="T1" fmla="*/ 452 h 493"/>
                  <a:gd name="T2" fmla="*/ 362 w 495"/>
                  <a:gd name="T3" fmla="*/ 465 h 493"/>
                  <a:gd name="T4" fmla="*/ 378 w 495"/>
                  <a:gd name="T5" fmla="*/ 478 h 493"/>
                  <a:gd name="T6" fmla="*/ 404 w 495"/>
                  <a:gd name="T7" fmla="*/ 488 h 493"/>
                  <a:gd name="T8" fmla="*/ 416 w 495"/>
                  <a:gd name="T9" fmla="*/ 490 h 493"/>
                  <a:gd name="T10" fmla="*/ 430 w 495"/>
                  <a:gd name="T11" fmla="*/ 490 h 493"/>
                  <a:gd name="T12" fmla="*/ 451 w 495"/>
                  <a:gd name="T13" fmla="*/ 485 h 493"/>
                  <a:gd name="T14" fmla="*/ 461 w 495"/>
                  <a:gd name="T15" fmla="*/ 481 h 493"/>
                  <a:gd name="T16" fmla="*/ 474 w 495"/>
                  <a:gd name="T17" fmla="*/ 472 h 493"/>
                  <a:gd name="T18" fmla="*/ 483 w 495"/>
                  <a:gd name="T19" fmla="*/ 460 h 493"/>
                  <a:gd name="T20" fmla="*/ 495 w 495"/>
                  <a:gd name="T21" fmla="*/ 444 h 493"/>
                  <a:gd name="T22" fmla="*/ 497 w 495"/>
                  <a:gd name="T23" fmla="*/ 431 h 493"/>
                  <a:gd name="T24" fmla="*/ 502 w 495"/>
                  <a:gd name="T25" fmla="*/ 416 h 493"/>
                  <a:gd name="T26" fmla="*/ 501 w 495"/>
                  <a:gd name="T27" fmla="*/ 404 h 493"/>
                  <a:gd name="T28" fmla="*/ 493 w 495"/>
                  <a:gd name="T29" fmla="*/ 378 h 493"/>
                  <a:gd name="T30" fmla="*/ 486 w 495"/>
                  <a:gd name="T31" fmla="*/ 367 h 493"/>
                  <a:gd name="T32" fmla="*/ 477 w 495"/>
                  <a:gd name="T33" fmla="*/ 355 h 493"/>
                  <a:gd name="T34" fmla="*/ 466 w 495"/>
                  <a:gd name="T35" fmla="*/ 348 h 493"/>
                  <a:gd name="T36" fmla="*/ 442 w 495"/>
                  <a:gd name="T37" fmla="*/ 335 h 493"/>
                  <a:gd name="T38" fmla="*/ 429 w 495"/>
                  <a:gd name="T39" fmla="*/ 334 h 493"/>
                  <a:gd name="T40" fmla="*/ 414 w 495"/>
                  <a:gd name="T41" fmla="*/ 334 h 493"/>
                  <a:gd name="T42" fmla="*/ 387 w 495"/>
                  <a:gd name="T43" fmla="*/ 342 h 493"/>
                  <a:gd name="T44" fmla="*/ 377 w 495"/>
                  <a:gd name="T45" fmla="*/ 349 h 493"/>
                  <a:gd name="T46" fmla="*/ 365 w 495"/>
                  <a:gd name="T47" fmla="*/ 359 h 493"/>
                  <a:gd name="T48" fmla="*/ 350 w 495"/>
                  <a:gd name="T49" fmla="*/ 379 h 493"/>
                  <a:gd name="T50" fmla="*/ 346 w 495"/>
                  <a:gd name="T51" fmla="*/ 400 h 493"/>
                  <a:gd name="T52" fmla="*/ 343 w 495"/>
                  <a:gd name="T53" fmla="*/ 414 h 493"/>
                  <a:gd name="T54" fmla="*/ 347 w 495"/>
                  <a:gd name="T55" fmla="*/ 434 h 493"/>
                  <a:gd name="T56" fmla="*/ 266 w 495"/>
                  <a:gd name="T57" fmla="*/ 23 h 493"/>
                  <a:gd name="T58" fmla="*/ 406 w 495"/>
                  <a:gd name="T59" fmla="*/ 87 h 493"/>
                  <a:gd name="T60" fmla="*/ 445 w 495"/>
                  <a:gd name="T61" fmla="*/ 87 h 493"/>
                  <a:gd name="T62" fmla="*/ 483 w 495"/>
                  <a:gd name="T63" fmla="*/ 91 h 493"/>
                  <a:gd name="T64" fmla="*/ 625 w 495"/>
                  <a:gd name="T65" fmla="*/ 44 h 493"/>
                  <a:gd name="T66" fmla="*/ 635 w 495"/>
                  <a:gd name="T67" fmla="*/ 165 h 493"/>
                  <a:gd name="T68" fmla="*/ 654 w 495"/>
                  <a:gd name="T69" fmla="*/ 185 h 493"/>
                  <a:gd name="T70" fmla="*/ 673 w 495"/>
                  <a:gd name="T71" fmla="*/ 208 h 493"/>
                  <a:gd name="T72" fmla="*/ 819 w 495"/>
                  <a:gd name="T73" fmla="*/ 267 h 493"/>
                  <a:gd name="T74" fmla="*/ 743 w 495"/>
                  <a:gd name="T75" fmla="*/ 361 h 493"/>
                  <a:gd name="T76" fmla="*/ 747 w 495"/>
                  <a:gd name="T77" fmla="*/ 397 h 493"/>
                  <a:gd name="T78" fmla="*/ 838 w 495"/>
                  <a:gd name="T79" fmla="*/ 481 h 493"/>
                  <a:gd name="T80" fmla="*/ 712 w 495"/>
                  <a:gd name="T81" fmla="*/ 563 h 493"/>
                  <a:gd name="T82" fmla="*/ 691 w 495"/>
                  <a:gd name="T83" fmla="*/ 596 h 493"/>
                  <a:gd name="T84" fmla="*/ 673 w 495"/>
                  <a:gd name="T85" fmla="*/ 619 h 493"/>
                  <a:gd name="T86" fmla="*/ 696 w 495"/>
                  <a:gd name="T87" fmla="*/ 730 h 493"/>
                  <a:gd name="T88" fmla="*/ 547 w 495"/>
                  <a:gd name="T89" fmla="*/ 714 h 493"/>
                  <a:gd name="T90" fmla="*/ 511 w 495"/>
                  <a:gd name="T91" fmla="*/ 725 h 493"/>
                  <a:gd name="T92" fmla="*/ 477 w 495"/>
                  <a:gd name="T93" fmla="*/ 734 h 493"/>
                  <a:gd name="T94" fmla="*/ 356 w 495"/>
                  <a:gd name="T95" fmla="*/ 829 h 493"/>
                  <a:gd name="T96" fmla="*/ 309 w 495"/>
                  <a:gd name="T97" fmla="*/ 718 h 493"/>
                  <a:gd name="T98" fmla="*/ 274 w 495"/>
                  <a:gd name="T99" fmla="*/ 702 h 493"/>
                  <a:gd name="T100" fmla="*/ 162 w 495"/>
                  <a:gd name="T101" fmla="*/ 745 h 493"/>
                  <a:gd name="T102" fmla="*/ 149 w 495"/>
                  <a:gd name="T103" fmla="*/ 590 h 493"/>
                  <a:gd name="T104" fmla="*/ 139 w 495"/>
                  <a:gd name="T105" fmla="*/ 574 h 493"/>
                  <a:gd name="T106" fmla="*/ 123 w 495"/>
                  <a:gd name="T107" fmla="*/ 539 h 493"/>
                  <a:gd name="T108" fmla="*/ 8 w 495"/>
                  <a:gd name="T109" fmla="*/ 494 h 493"/>
                  <a:gd name="T110" fmla="*/ 99 w 495"/>
                  <a:gd name="T111" fmla="*/ 371 h 493"/>
                  <a:gd name="T112" fmla="*/ 106 w 495"/>
                  <a:gd name="T113" fmla="*/ 334 h 493"/>
                  <a:gd name="T114" fmla="*/ 112 w 495"/>
                  <a:gd name="T115" fmla="*/ 316 h 493"/>
                  <a:gd name="T116" fmla="*/ 54 w 495"/>
                  <a:gd name="T117" fmla="*/ 211 h 493"/>
                  <a:gd name="T118" fmla="*/ 200 w 495"/>
                  <a:gd name="T119" fmla="*/ 174 h 493"/>
                  <a:gd name="T120" fmla="*/ 230 w 495"/>
                  <a:gd name="T121" fmla="*/ 149 h 493"/>
                  <a:gd name="T122" fmla="*/ 263 w 495"/>
                  <a:gd name="T123" fmla="*/ 130 h 49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95" h="493">
                    <a:moveTo>
                      <a:pt x="208" y="264"/>
                    </a:moveTo>
                    <a:lnTo>
                      <a:pt x="210" y="267"/>
                    </a:lnTo>
                    <a:lnTo>
                      <a:pt x="212" y="270"/>
                    </a:lnTo>
                    <a:lnTo>
                      <a:pt x="214" y="274"/>
                    </a:lnTo>
                    <a:lnTo>
                      <a:pt x="217" y="277"/>
                    </a:lnTo>
                    <a:lnTo>
                      <a:pt x="223" y="282"/>
                    </a:lnTo>
                    <a:lnTo>
                      <a:pt x="230" y="286"/>
                    </a:lnTo>
                    <a:lnTo>
                      <a:pt x="238" y="288"/>
                    </a:lnTo>
                    <a:lnTo>
                      <a:pt x="242" y="289"/>
                    </a:lnTo>
                    <a:lnTo>
                      <a:pt x="246" y="289"/>
                    </a:lnTo>
                    <a:lnTo>
                      <a:pt x="250" y="290"/>
                    </a:lnTo>
                    <a:lnTo>
                      <a:pt x="254" y="289"/>
                    </a:lnTo>
                    <a:lnTo>
                      <a:pt x="262" y="288"/>
                    </a:lnTo>
                    <a:lnTo>
                      <a:pt x="266" y="286"/>
                    </a:lnTo>
                    <a:lnTo>
                      <a:pt x="270" y="285"/>
                    </a:lnTo>
                    <a:lnTo>
                      <a:pt x="273" y="283"/>
                    </a:lnTo>
                    <a:lnTo>
                      <a:pt x="277" y="281"/>
                    </a:lnTo>
                    <a:lnTo>
                      <a:pt x="280" y="278"/>
                    </a:lnTo>
                    <a:lnTo>
                      <a:pt x="283" y="275"/>
                    </a:lnTo>
                    <a:lnTo>
                      <a:pt x="285" y="272"/>
                    </a:lnTo>
                    <a:lnTo>
                      <a:pt x="288" y="269"/>
                    </a:lnTo>
                    <a:lnTo>
                      <a:pt x="292" y="262"/>
                    </a:lnTo>
                    <a:lnTo>
                      <a:pt x="293" y="258"/>
                    </a:lnTo>
                    <a:lnTo>
                      <a:pt x="294" y="254"/>
                    </a:lnTo>
                    <a:lnTo>
                      <a:pt x="295" y="250"/>
                    </a:lnTo>
                    <a:lnTo>
                      <a:pt x="296" y="246"/>
                    </a:lnTo>
                    <a:lnTo>
                      <a:pt x="296" y="242"/>
                    </a:lnTo>
                    <a:lnTo>
                      <a:pt x="295" y="238"/>
                    </a:lnTo>
                    <a:lnTo>
                      <a:pt x="294" y="230"/>
                    </a:lnTo>
                    <a:lnTo>
                      <a:pt x="291" y="223"/>
                    </a:lnTo>
                    <a:lnTo>
                      <a:pt x="289" y="219"/>
                    </a:lnTo>
                    <a:lnTo>
                      <a:pt x="287" y="216"/>
                    </a:lnTo>
                    <a:lnTo>
                      <a:pt x="284" y="213"/>
                    </a:lnTo>
                    <a:lnTo>
                      <a:pt x="282" y="210"/>
                    </a:lnTo>
                    <a:lnTo>
                      <a:pt x="279" y="207"/>
                    </a:lnTo>
                    <a:lnTo>
                      <a:pt x="275" y="205"/>
                    </a:lnTo>
                    <a:lnTo>
                      <a:pt x="268" y="201"/>
                    </a:lnTo>
                    <a:lnTo>
                      <a:pt x="261" y="198"/>
                    </a:lnTo>
                    <a:lnTo>
                      <a:pt x="257" y="197"/>
                    </a:lnTo>
                    <a:lnTo>
                      <a:pt x="253" y="197"/>
                    </a:lnTo>
                    <a:lnTo>
                      <a:pt x="249" y="197"/>
                    </a:lnTo>
                    <a:lnTo>
                      <a:pt x="244" y="197"/>
                    </a:lnTo>
                    <a:lnTo>
                      <a:pt x="237" y="199"/>
                    </a:lnTo>
                    <a:lnTo>
                      <a:pt x="229" y="202"/>
                    </a:lnTo>
                    <a:lnTo>
                      <a:pt x="225" y="203"/>
                    </a:lnTo>
                    <a:lnTo>
                      <a:pt x="222" y="206"/>
                    </a:lnTo>
                    <a:lnTo>
                      <a:pt x="219" y="208"/>
                    </a:lnTo>
                    <a:lnTo>
                      <a:pt x="216" y="211"/>
                    </a:lnTo>
                    <a:lnTo>
                      <a:pt x="211" y="217"/>
                    </a:lnTo>
                    <a:lnTo>
                      <a:pt x="207" y="224"/>
                    </a:lnTo>
                    <a:lnTo>
                      <a:pt x="204" y="232"/>
                    </a:lnTo>
                    <a:lnTo>
                      <a:pt x="204" y="236"/>
                    </a:lnTo>
                    <a:lnTo>
                      <a:pt x="203" y="240"/>
                    </a:lnTo>
                    <a:lnTo>
                      <a:pt x="203" y="244"/>
                    </a:lnTo>
                    <a:lnTo>
                      <a:pt x="203" y="248"/>
                    </a:lnTo>
                    <a:lnTo>
                      <a:pt x="205" y="256"/>
                    </a:lnTo>
                    <a:lnTo>
                      <a:pt x="208" y="264"/>
                    </a:lnTo>
                    <a:close/>
                    <a:moveTo>
                      <a:pt x="157" y="13"/>
                    </a:moveTo>
                    <a:lnTo>
                      <a:pt x="202" y="0"/>
                    </a:lnTo>
                    <a:lnTo>
                      <a:pt x="240" y="51"/>
                    </a:lnTo>
                    <a:lnTo>
                      <a:pt x="251" y="51"/>
                    </a:lnTo>
                    <a:lnTo>
                      <a:pt x="263" y="51"/>
                    </a:lnTo>
                    <a:lnTo>
                      <a:pt x="274" y="53"/>
                    </a:lnTo>
                    <a:lnTo>
                      <a:pt x="285" y="54"/>
                    </a:lnTo>
                    <a:lnTo>
                      <a:pt x="327" y="7"/>
                    </a:lnTo>
                    <a:lnTo>
                      <a:pt x="369" y="26"/>
                    </a:lnTo>
                    <a:lnTo>
                      <a:pt x="366" y="90"/>
                    </a:lnTo>
                    <a:lnTo>
                      <a:pt x="375" y="97"/>
                    </a:lnTo>
                    <a:lnTo>
                      <a:pt x="383" y="105"/>
                    </a:lnTo>
                    <a:lnTo>
                      <a:pt x="387" y="109"/>
                    </a:lnTo>
                    <a:lnTo>
                      <a:pt x="391" y="113"/>
                    </a:lnTo>
                    <a:lnTo>
                      <a:pt x="398" y="122"/>
                    </a:lnTo>
                    <a:lnTo>
                      <a:pt x="463" y="116"/>
                    </a:lnTo>
                    <a:lnTo>
                      <a:pt x="483" y="158"/>
                    </a:lnTo>
                    <a:lnTo>
                      <a:pt x="437" y="202"/>
                    </a:lnTo>
                    <a:lnTo>
                      <a:pt x="439" y="213"/>
                    </a:lnTo>
                    <a:lnTo>
                      <a:pt x="440" y="223"/>
                    </a:lnTo>
                    <a:lnTo>
                      <a:pt x="441" y="234"/>
                    </a:lnTo>
                    <a:lnTo>
                      <a:pt x="441" y="246"/>
                    </a:lnTo>
                    <a:lnTo>
                      <a:pt x="495" y="283"/>
                    </a:lnTo>
                    <a:lnTo>
                      <a:pt x="484" y="328"/>
                    </a:lnTo>
                    <a:lnTo>
                      <a:pt x="420" y="332"/>
                    </a:lnTo>
                    <a:lnTo>
                      <a:pt x="414" y="342"/>
                    </a:lnTo>
                    <a:lnTo>
                      <a:pt x="409" y="351"/>
                    </a:lnTo>
                    <a:lnTo>
                      <a:pt x="402" y="360"/>
                    </a:lnTo>
                    <a:lnTo>
                      <a:pt x="398" y="365"/>
                    </a:lnTo>
                    <a:lnTo>
                      <a:pt x="394" y="369"/>
                    </a:lnTo>
                    <a:lnTo>
                      <a:pt x="411" y="430"/>
                    </a:lnTo>
                    <a:lnTo>
                      <a:pt x="373" y="457"/>
                    </a:lnTo>
                    <a:lnTo>
                      <a:pt x="323" y="421"/>
                    </a:lnTo>
                    <a:lnTo>
                      <a:pt x="313" y="425"/>
                    </a:lnTo>
                    <a:lnTo>
                      <a:pt x="302" y="428"/>
                    </a:lnTo>
                    <a:lnTo>
                      <a:pt x="292" y="431"/>
                    </a:lnTo>
                    <a:lnTo>
                      <a:pt x="282" y="433"/>
                    </a:lnTo>
                    <a:lnTo>
                      <a:pt x="257" y="493"/>
                    </a:lnTo>
                    <a:lnTo>
                      <a:pt x="211" y="489"/>
                    </a:lnTo>
                    <a:lnTo>
                      <a:pt x="192" y="427"/>
                    </a:lnTo>
                    <a:lnTo>
                      <a:pt x="182" y="423"/>
                    </a:lnTo>
                    <a:lnTo>
                      <a:pt x="171" y="419"/>
                    </a:lnTo>
                    <a:lnTo>
                      <a:pt x="162" y="414"/>
                    </a:lnTo>
                    <a:lnTo>
                      <a:pt x="152" y="409"/>
                    </a:lnTo>
                    <a:lnTo>
                      <a:pt x="96" y="439"/>
                    </a:lnTo>
                    <a:lnTo>
                      <a:pt x="63" y="406"/>
                    </a:lnTo>
                    <a:lnTo>
                      <a:pt x="88" y="348"/>
                    </a:lnTo>
                    <a:lnTo>
                      <a:pt x="85" y="343"/>
                    </a:lnTo>
                    <a:lnTo>
                      <a:pt x="82" y="338"/>
                    </a:lnTo>
                    <a:lnTo>
                      <a:pt x="77" y="327"/>
                    </a:lnTo>
                    <a:lnTo>
                      <a:pt x="72" y="318"/>
                    </a:lnTo>
                    <a:lnTo>
                      <a:pt x="68" y="308"/>
                    </a:lnTo>
                    <a:lnTo>
                      <a:pt x="5" y="291"/>
                    </a:lnTo>
                    <a:lnTo>
                      <a:pt x="0" y="245"/>
                    </a:lnTo>
                    <a:lnTo>
                      <a:pt x="59" y="219"/>
                    </a:lnTo>
                    <a:lnTo>
                      <a:pt x="60" y="208"/>
                    </a:lnTo>
                    <a:lnTo>
                      <a:pt x="63" y="197"/>
                    </a:lnTo>
                    <a:lnTo>
                      <a:pt x="64" y="191"/>
                    </a:lnTo>
                    <a:lnTo>
                      <a:pt x="66" y="186"/>
                    </a:lnTo>
                    <a:lnTo>
                      <a:pt x="69" y="176"/>
                    </a:lnTo>
                    <a:lnTo>
                      <a:pt x="32" y="124"/>
                    </a:lnTo>
                    <a:lnTo>
                      <a:pt x="58" y="85"/>
                    </a:lnTo>
                    <a:lnTo>
                      <a:pt x="118" y="102"/>
                    </a:lnTo>
                    <a:lnTo>
                      <a:pt x="127" y="95"/>
                    </a:lnTo>
                    <a:lnTo>
                      <a:pt x="136" y="88"/>
                    </a:lnTo>
                    <a:lnTo>
                      <a:pt x="146" y="81"/>
                    </a:lnTo>
                    <a:lnTo>
                      <a:pt x="155" y="76"/>
                    </a:lnTo>
                    <a:lnTo>
                      <a:pt x="157" y="13"/>
                    </a:lnTo>
                    <a:close/>
                  </a:path>
                </a:pathLst>
              </a:custGeom>
              <a:solidFill>
                <a:schemeClr val="bg1"/>
              </a:solidFill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he-IL"/>
              </a:p>
            </p:txBody>
          </p:sp>
        </p:grpSp>
        <p:grpSp>
          <p:nvGrpSpPr>
            <p:cNvPr id="11" name="Group 9"/>
            <p:cNvGrpSpPr>
              <a:grpSpLocks/>
            </p:cNvGrpSpPr>
            <p:nvPr>
              <p:custDataLst>
                <p:tags r:id="rId3"/>
              </p:custDataLst>
            </p:nvPr>
          </p:nvGrpSpPr>
          <p:grpSpPr bwMode="auto">
            <a:xfrm>
              <a:off x="2180" y="1797"/>
              <a:ext cx="1380" cy="1354"/>
              <a:chOff x="2291" y="1661"/>
              <a:chExt cx="1158" cy="1137"/>
            </a:xfrm>
          </p:grpSpPr>
          <p:sp>
            <p:nvSpPr>
              <p:cNvPr id="12" name="Freeform 10"/>
              <p:cNvSpPr>
                <a:spLocks noEditPoints="1"/>
              </p:cNvSpPr>
              <p:nvPr/>
            </p:nvSpPr>
            <p:spPr bwMode="gray">
              <a:xfrm>
                <a:off x="2699" y="1661"/>
                <a:ext cx="590" cy="588"/>
              </a:xfrm>
              <a:custGeom>
                <a:avLst/>
                <a:gdLst>
                  <a:gd name="T0" fmla="*/ 355 w 495"/>
                  <a:gd name="T1" fmla="*/ 452 h 493"/>
                  <a:gd name="T2" fmla="*/ 362 w 495"/>
                  <a:gd name="T3" fmla="*/ 465 h 493"/>
                  <a:gd name="T4" fmla="*/ 378 w 495"/>
                  <a:gd name="T5" fmla="*/ 478 h 493"/>
                  <a:gd name="T6" fmla="*/ 404 w 495"/>
                  <a:gd name="T7" fmla="*/ 488 h 493"/>
                  <a:gd name="T8" fmla="*/ 416 w 495"/>
                  <a:gd name="T9" fmla="*/ 490 h 493"/>
                  <a:gd name="T10" fmla="*/ 430 w 495"/>
                  <a:gd name="T11" fmla="*/ 490 h 493"/>
                  <a:gd name="T12" fmla="*/ 451 w 495"/>
                  <a:gd name="T13" fmla="*/ 485 h 493"/>
                  <a:gd name="T14" fmla="*/ 461 w 495"/>
                  <a:gd name="T15" fmla="*/ 481 h 493"/>
                  <a:gd name="T16" fmla="*/ 474 w 495"/>
                  <a:gd name="T17" fmla="*/ 472 h 493"/>
                  <a:gd name="T18" fmla="*/ 483 w 495"/>
                  <a:gd name="T19" fmla="*/ 460 h 493"/>
                  <a:gd name="T20" fmla="*/ 495 w 495"/>
                  <a:gd name="T21" fmla="*/ 444 h 493"/>
                  <a:gd name="T22" fmla="*/ 497 w 495"/>
                  <a:gd name="T23" fmla="*/ 431 h 493"/>
                  <a:gd name="T24" fmla="*/ 502 w 495"/>
                  <a:gd name="T25" fmla="*/ 416 h 493"/>
                  <a:gd name="T26" fmla="*/ 501 w 495"/>
                  <a:gd name="T27" fmla="*/ 404 h 493"/>
                  <a:gd name="T28" fmla="*/ 493 w 495"/>
                  <a:gd name="T29" fmla="*/ 378 h 493"/>
                  <a:gd name="T30" fmla="*/ 486 w 495"/>
                  <a:gd name="T31" fmla="*/ 367 h 493"/>
                  <a:gd name="T32" fmla="*/ 477 w 495"/>
                  <a:gd name="T33" fmla="*/ 355 h 493"/>
                  <a:gd name="T34" fmla="*/ 466 w 495"/>
                  <a:gd name="T35" fmla="*/ 348 h 493"/>
                  <a:gd name="T36" fmla="*/ 442 w 495"/>
                  <a:gd name="T37" fmla="*/ 335 h 493"/>
                  <a:gd name="T38" fmla="*/ 429 w 495"/>
                  <a:gd name="T39" fmla="*/ 334 h 493"/>
                  <a:gd name="T40" fmla="*/ 414 w 495"/>
                  <a:gd name="T41" fmla="*/ 334 h 493"/>
                  <a:gd name="T42" fmla="*/ 387 w 495"/>
                  <a:gd name="T43" fmla="*/ 342 h 493"/>
                  <a:gd name="T44" fmla="*/ 377 w 495"/>
                  <a:gd name="T45" fmla="*/ 349 h 493"/>
                  <a:gd name="T46" fmla="*/ 365 w 495"/>
                  <a:gd name="T47" fmla="*/ 359 h 493"/>
                  <a:gd name="T48" fmla="*/ 350 w 495"/>
                  <a:gd name="T49" fmla="*/ 379 h 493"/>
                  <a:gd name="T50" fmla="*/ 346 w 495"/>
                  <a:gd name="T51" fmla="*/ 400 h 493"/>
                  <a:gd name="T52" fmla="*/ 343 w 495"/>
                  <a:gd name="T53" fmla="*/ 414 h 493"/>
                  <a:gd name="T54" fmla="*/ 347 w 495"/>
                  <a:gd name="T55" fmla="*/ 434 h 493"/>
                  <a:gd name="T56" fmla="*/ 266 w 495"/>
                  <a:gd name="T57" fmla="*/ 23 h 493"/>
                  <a:gd name="T58" fmla="*/ 406 w 495"/>
                  <a:gd name="T59" fmla="*/ 87 h 493"/>
                  <a:gd name="T60" fmla="*/ 445 w 495"/>
                  <a:gd name="T61" fmla="*/ 87 h 493"/>
                  <a:gd name="T62" fmla="*/ 483 w 495"/>
                  <a:gd name="T63" fmla="*/ 91 h 493"/>
                  <a:gd name="T64" fmla="*/ 625 w 495"/>
                  <a:gd name="T65" fmla="*/ 44 h 493"/>
                  <a:gd name="T66" fmla="*/ 635 w 495"/>
                  <a:gd name="T67" fmla="*/ 165 h 493"/>
                  <a:gd name="T68" fmla="*/ 654 w 495"/>
                  <a:gd name="T69" fmla="*/ 185 h 493"/>
                  <a:gd name="T70" fmla="*/ 673 w 495"/>
                  <a:gd name="T71" fmla="*/ 208 h 493"/>
                  <a:gd name="T72" fmla="*/ 819 w 495"/>
                  <a:gd name="T73" fmla="*/ 267 h 493"/>
                  <a:gd name="T74" fmla="*/ 743 w 495"/>
                  <a:gd name="T75" fmla="*/ 361 h 493"/>
                  <a:gd name="T76" fmla="*/ 747 w 495"/>
                  <a:gd name="T77" fmla="*/ 397 h 493"/>
                  <a:gd name="T78" fmla="*/ 838 w 495"/>
                  <a:gd name="T79" fmla="*/ 481 h 493"/>
                  <a:gd name="T80" fmla="*/ 712 w 495"/>
                  <a:gd name="T81" fmla="*/ 563 h 493"/>
                  <a:gd name="T82" fmla="*/ 691 w 495"/>
                  <a:gd name="T83" fmla="*/ 596 h 493"/>
                  <a:gd name="T84" fmla="*/ 673 w 495"/>
                  <a:gd name="T85" fmla="*/ 619 h 493"/>
                  <a:gd name="T86" fmla="*/ 696 w 495"/>
                  <a:gd name="T87" fmla="*/ 730 h 493"/>
                  <a:gd name="T88" fmla="*/ 547 w 495"/>
                  <a:gd name="T89" fmla="*/ 714 h 493"/>
                  <a:gd name="T90" fmla="*/ 511 w 495"/>
                  <a:gd name="T91" fmla="*/ 725 h 493"/>
                  <a:gd name="T92" fmla="*/ 477 w 495"/>
                  <a:gd name="T93" fmla="*/ 734 h 493"/>
                  <a:gd name="T94" fmla="*/ 356 w 495"/>
                  <a:gd name="T95" fmla="*/ 829 h 493"/>
                  <a:gd name="T96" fmla="*/ 309 w 495"/>
                  <a:gd name="T97" fmla="*/ 718 h 493"/>
                  <a:gd name="T98" fmla="*/ 274 w 495"/>
                  <a:gd name="T99" fmla="*/ 702 h 493"/>
                  <a:gd name="T100" fmla="*/ 162 w 495"/>
                  <a:gd name="T101" fmla="*/ 745 h 493"/>
                  <a:gd name="T102" fmla="*/ 149 w 495"/>
                  <a:gd name="T103" fmla="*/ 590 h 493"/>
                  <a:gd name="T104" fmla="*/ 139 w 495"/>
                  <a:gd name="T105" fmla="*/ 574 h 493"/>
                  <a:gd name="T106" fmla="*/ 123 w 495"/>
                  <a:gd name="T107" fmla="*/ 539 h 493"/>
                  <a:gd name="T108" fmla="*/ 8 w 495"/>
                  <a:gd name="T109" fmla="*/ 494 h 493"/>
                  <a:gd name="T110" fmla="*/ 99 w 495"/>
                  <a:gd name="T111" fmla="*/ 371 h 493"/>
                  <a:gd name="T112" fmla="*/ 106 w 495"/>
                  <a:gd name="T113" fmla="*/ 334 h 493"/>
                  <a:gd name="T114" fmla="*/ 112 w 495"/>
                  <a:gd name="T115" fmla="*/ 316 h 493"/>
                  <a:gd name="T116" fmla="*/ 54 w 495"/>
                  <a:gd name="T117" fmla="*/ 211 h 493"/>
                  <a:gd name="T118" fmla="*/ 200 w 495"/>
                  <a:gd name="T119" fmla="*/ 174 h 493"/>
                  <a:gd name="T120" fmla="*/ 230 w 495"/>
                  <a:gd name="T121" fmla="*/ 149 h 493"/>
                  <a:gd name="T122" fmla="*/ 263 w 495"/>
                  <a:gd name="T123" fmla="*/ 130 h 49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95" h="493">
                    <a:moveTo>
                      <a:pt x="208" y="264"/>
                    </a:moveTo>
                    <a:lnTo>
                      <a:pt x="210" y="267"/>
                    </a:lnTo>
                    <a:lnTo>
                      <a:pt x="212" y="270"/>
                    </a:lnTo>
                    <a:lnTo>
                      <a:pt x="214" y="274"/>
                    </a:lnTo>
                    <a:lnTo>
                      <a:pt x="217" y="277"/>
                    </a:lnTo>
                    <a:lnTo>
                      <a:pt x="223" y="282"/>
                    </a:lnTo>
                    <a:lnTo>
                      <a:pt x="230" y="286"/>
                    </a:lnTo>
                    <a:lnTo>
                      <a:pt x="238" y="288"/>
                    </a:lnTo>
                    <a:lnTo>
                      <a:pt x="242" y="289"/>
                    </a:lnTo>
                    <a:lnTo>
                      <a:pt x="246" y="289"/>
                    </a:lnTo>
                    <a:lnTo>
                      <a:pt x="250" y="290"/>
                    </a:lnTo>
                    <a:lnTo>
                      <a:pt x="254" y="289"/>
                    </a:lnTo>
                    <a:lnTo>
                      <a:pt x="262" y="288"/>
                    </a:lnTo>
                    <a:lnTo>
                      <a:pt x="266" y="286"/>
                    </a:lnTo>
                    <a:lnTo>
                      <a:pt x="270" y="285"/>
                    </a:lnTo>
                    <a:lnTo>
                      <a:pt x="273" y="283"/>
                    </a:lnTo>
                    <a:lnTo>
                      <a:pt x="277" y="281"/>
                    </a:lnTo>
                    <a:lnTo>
                      <a:pt x="280" y="278"/>
                    </a:lnTo>
                    <a:lnTo>
                      <a:pt x="283" y="275"/>
                    </a:lnTo>
                    <a:lnTo>
                      <a:pt x="285" y="272"/>
                    </a:lnTo>
                    <a:lnTo>
                      <a:pt x="288" y="269"/>
                    </a:lnTo>
                    <a:lnTo>
                      <a:pt x="292" y="262"/>
                    </a:lnTo>
                    <a:lnTo>
                      <a:pt x="293" y="258"/>
                    </a:lnTo>
                    <a:lnTo>
                      <a:pt x="294" y="254"/>
                    </a:lnTo>
                    <a:lnTo>
                      <a:pt x="295" y="250"/>
                    </a:lnTo>
                    <a:lnTo>
                      <a:pt x="296" y="246"/>
                    </a:lnTo>
                    <a:lnTo>
                      <a:pt x="296" y="242"/>
                    </a:lnTo>
                    <a:lnTo>
                      <a:pt x="295" y="238"/>
                    </a:lnTo>
                    <a:lnTo>
                      <a:pt x="294" y="230"/>
                    </a:lnTo>
                    <a:lnTo>
                      <a:pt x="291" y="223"/>
                    </a:lnTo>
                    <a:lnTo>
                      <a:pt x="289" y="219"/>
                    </a:lnTo>
                    <a:lnTo>
                      <a:pt x="287" y="216"/>
                    </a:lnTo>
                    <a:lnTo>
                      <a:pt x="284" y="213"/>
                    </a:lnTo>
                    <a:lnTo>
                      <a:pt x="282" y="210"/>
                    </a:lnTo>
                    <a:lnTo>
                      <a:pt x="279" y="207"/>
                    </a:lnTo>
                    <a:lnTo>
                      <a:pt x="275" y="205"/>
                    </a:lnTo>
                    <a:lnTo>
                      <a:pt x="268" y="201"/>
                    </a:lnTo>
                    <a:lnTo>
                      <a:pt x="261" y="198"/>
                    </a:lnTo>
                    <a:lnTo>
                      <a:pt x="257" y="197"/>
                    </a:lnTo>
                    <a:lnTo>
                      <a:pt x="253" y="197"/>
                    </a:lnTo>
                    <a:lnTo>
                      <a:pt x="249" y="197"/>
                    </a:lnTo>
                    <a:lnTo>
                      <a:pt x="244" y="197"/>
                    </a:lnTo>
                    <a:lnTo>
                      <a:pt x="237" y="199"/>
                    </a:lnTo>
                    <a:lnTo>
                      <a:pt x="229" y="202"/>
                    </a:lnTo>
                    <a:lnTo>
                      <a:pt x="225" y="203"/>
                    </a:lnTo>
                    <a:lnTo>
                      <a:pt x="222" y="206"/>
                    </a:lnTo>
                    <a:lnTo>
                      <a:pt x="219" y="208"/>
                    </a:lnTo>
                    <a:lnTo>
                      <a:pt x="216" y="211"/>
                    </a:lnTo>
                    <a:lnTo>
                      <a:pt x="211" y="217"/>
                    </a:lnTo>
                    <a:lnTo>
                      <a:pt x="207" y="224"/>
                    </a:lnTo>
                    <a:lnTo>
                      <a:pt x="204" y="232"/>
                    </a:lnTo>
                    <a:lnTo>
                      <a:pt x="204" y="236"/>
                    </a:lnTo>
                    <a:lnTo>
                      <a:pt x="203" y="240"/>
                    </a:lnTo>
                    <a:lnTo>
                      <a:pt x="203" y="244"/>
                    </a:lnTo>
                    <a:lnTo>
                      <a:pt x="203" y="248"/>
                    </a:lnTo>
                    <a:lnTo>
                      <a:pt x="205" y="256"/>
                    </a:lnTo>
                    <a:lnTo>
                      <a:pt x="208" y="264"/>
                    </a:lnTo>
                    <a:close/>
                    <a:moveTo>
                      <a:pt x="157" y="13"/>
                    </a:moveTo>
                    <a:lnTo>
                      <a:pt x="202" y="0"/>
                    </a:lnTo>
                    <a:lnTo>
                      <a:pt x="240" y="51"/>
                    </a:lnTo>
                    <a:lnTo>
                      <a:pt x="251" y="51"/>
                    </a:lnTo>
                    <a:lnTo>
                      <a:pt x="263" y="51"/>
                    </a:lnTo>
                    <a:lnTo>
                      <a:pt x="274" y="53"/>
                    </a:lnTo>
                    <a:lnTo>
                      <a:pt x="285" y="54"/>
                    </a:lnTo>
                    <a:lnTo>
                      <a:pt x="327" y="7"/>
                    </a:lnTo>
                    <a:lnTo>
                      <a:pt x="369" y="26"/>
                    </a:lnTo>
                    <a:lnTo>
                      <a:pt x="366" y="90"/>
                    </a:lnTo>
                    <a:lnTo>
                      <a:pt x="375" y="97"/>
                    </a:lnTo>
                    <a:lnTo>
                      <a:pt x="383" y="105"/>
                    </a:lnTo>
                    <a:lnTo>
                      <a:pt x="387" y="109"/>
                    </a:lnTo>
                    <a:lnTo>
                      <a:pt x="391" y="113"/>
                    </a:lnTo>
                    <a:lnTo>
                      <a:pt x="398" y="122"/>
                    </a:lnTo>
                    <a:lnTo>
                      <a:pt x="463" y="116"/>
                    </a:lnTo>
                    <a:lnTo>
                      <a:pt x="483" y="158"/>
                    </a:lnTo>
                    <a:lnTo>
                      <a:pt x="437" y="202"/>
                    </a:lnTo>
                    <a:lnTo>
                      <a:pt x="439" y="213"/>
                    </a:lnTo>
                    <a:lnTo>
                      <a:pt x="440" y="223"/>
                    </a:lnTo>
                    <a:lnTo>
                      <a:pt x="441" y="234"/>
                    </a:lnTo>
                    <a:lnTo>
                      <a:pt x="441" y="246"/>
                    </a:lnTo>
                    <a:lnTo>
                      <a:pt x="495" y="283"/>
                    </a:lnTo>
                    <a:lnTo>
                      <a:pt x="484" y="328"/>
                    </a:lnTo>
                    <a:lnTo>
                      <a:pt x="420" y="332"/>
                    </a:lnTo>
                    <a:lnTo>
                      <a:pt x="414" y="342"/>
                    </a:lnTo>
                    <a:lnTo>
                      <a:pt x="409" y="351"/>
                    </a:lnTo>
                    <a:lnTo>
                      <a:pt x="402" y="360"/>
                    </a:lnTo>
                    <a:lnTo>
                      <a:pt x="398" y="365"/>
                    </a:lnTo>
                    <a:lnTo>
                      <a:pt x="394" y="369"/>
                    </a:lnTo>
                    <a:lnTo>
                      <a:pt x="411" y="430"/>
                    </a:lnTo>
                    <a:lnTo>
                      <a:pt x="373" y="457"/>
                    </a:lnTo>
                    <a:lnTo>
                      <a:pt x="323" y="421"/>
                    </a:lnTo>
                    <a:lnTo>
                      <a:pt x="313" y="425"/>
                    </a:lnTo>
                    <a:lnTo>
                      <a:pt x="302" y="428"/>
                    </a:lnTo>
                    <a:lnTo>
                      <a:pt x="292" y="431"/>
                    </a:lnTo>
                    <a:lnTo>
                      <a:pt x="282" y="433"/>
                    </a:lnTo>
                    <a:lnTo>
                      <a:pt x="257" y="493"/>
                    </a:lnTo>
                    <a:lnTo>
                      <a:pt x="211" y="489"/>
                    </a:lnTo>
                    <a:lnTo>
                      <a:pt x="192" y="427"/>
                    </a:lnTo>
                    <a:lnTo>
                      <a:pt x="182" y="423"/>
                    </a:lnTo>
                    <a:lnTo>
                      <a:pt x="171" y="419"/>
                    </a:lnTo>
                    <a:lnTo>
                      <a:pt x="162" y="414"/>
                    </a:lnTo>
                    <a:lnTo>
                      <a:pt x="152" y="409"/>
                    </a:lnTo>
                    <a:lnTo>
                      <a:pt x="96" y="439"/>
                    </a:lnTo>
                    <a:lnTo>
                      <a:pt x="63" y="406"/>
                    </a:lnTo>
                    <a:lnTo>
                      <a:pt x="88" y="348"/>
                    </a:lnTo>
                    <a:lnTo>
                      <a:pt x="85" y="343"/>
                    </a:lnTo>
                    <a:lnTo>
                      <a:pt x="82" y="338"/>
                    </a:lnTo>
                    <a:lnTo>
                      <a:pt x="77" y="327"/>
                    </a:lnTo>
                    <a:lnTo>
                      <a:pt x="72" y="318"/>
                    </a:lnTo>
                    <a:lnTo>
                      <a:pt x="68" y="308"/>
                    </a:lnTo>
                    <a:lnTo>
                      <a:pt x="5" y="291"/>
                    </a:lnTo>
                    <a:lnTo>
                      <a:pt x="0" y="245"/>
                    </a:lnTo>
                    <a:lnTo>
                      <a:pt x="59" y="219"/>
                    </a:lnTo>
                    <a:lnTo>
                      <a:pt x="60" y="208"/>
                    </a:lnTo>
                    <a:lnTo>
                      <a:pt x="63" y="197"/>
                    </a:lnTo>
                    <a:lnTo>
                      <a:pt x="64" y="191"/>
                    </a:lnTo>
                    <a:lnTo>
                      <a:pt x="66" y="186"/>
                    </a:lnTo>
                    <a:lnTo>
                      <a:pt x="69" y="176"/>
                    </a:lnTo>
                    <a:lnTo>
                      <a:pt x="32" y="124"/>
                    </a:lnTo>
                    <a:lnTo>
                      <a:pt x="58" y="85"/>
                    </a:lnTo>
                    <a:lnTo>
                      <a:pt x="118" y="102"/>
                    </a:lnTo>
                    <a:lnTo>
                      <a:pt x="127" y="95"/>
                    </a:lnTo>
                    <a:lnTo>
                      <a:pt x="136" y="88"/>
                    </a:lnTo>
                    <a:lnTo>
                      <a:pt x="146" y="81"/>
                    </a:lnTo>
                    <a:lnTo>
                      <a:pt x="155" y="76"/>
                    </a:lnTo>
                    <a:lnTo>
                      <a:pt x="157" y="13"/>
                    </a:lnTo>
                    <a:close/>
                  </a:path>
                </a:pathLst>
              </a:custGeom>
              <a:solidFill>
                <a:schemeClr val="tx2"/>
              </a:solidFill>
              <a:ln w="6350" cap="flat" cmpd="sng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he-IL"/>
              </a:p>
            </p:txBody>
          </p:sp>
          <p:sp>
            <p:nvSpPr>
              <p:cNvPr id="13" name="Freeform 11"/>
              <p:cNvSpPr>
                <a:spLocks noEditPoints="1"/>
              </p:cNvSpPr>
              <p:nvPr/>
            </p:nvSpPr>
            <p:spPr bwMode="gray">
              <a:xfrm>
                <a:off x="2291" y="2065"/>
                <a:ext cx="590" cy="588"/>
              </a:xfrm>
              <a:custGeom>
                <a:avLst/>
                <a:gdLst>
                  <a:gd name="T0" fmla="*/ 355 w 495"/>
                  <a:gd name="T1" fmla="*/ 452 h 493"/>
                  <a:gd name="T2" fmla="*/ 362 w 495"/>
                  <a:gd name="T3" fmla="*/ 465 h 493"/>
                  <a:gd name="T4" fmla="*/ 378 w 495"/>
                  <a:gd name="T5" fmla="*/ 478 h 493"/>
                  <a:gd name="T6" fmla="*/ 404 w 495"/>
                  <a:gd name="T7" fmla="*/ 488 h 493"/>
                  <a:gd name="T8" fmla="*/ 416 w 495"/>
                  <a:gd name="T9" fmla="*/ 490 h 493"/>
                  <a:gd name="T10" fmla="*/ 430 w 495"/>
                  <a:gd name="T11" fmla="*/ 490 h 493"/>
                  <a:gd name="T12" fmla="*/ 451 w 495"/>
                  <a:gd name="T13" fmla="*/ 485 h 493"/>
                  <a:gd name="T14" fmla="*/ 461 w 495"/>
                  <a:gd name="T15" fmla="*/ 481 h 493"/>
                  <a:gd name="T16" fmla="*/ 474 w 495"/>
                  <a:gd name="T17" fmla="*/ 472 h 493"/>
                  <a:gd name="T18" fmla="*/ 483 w 495"/>
                  <a:gd name="T19" fmla="*/ 460 h 493"/>
                  <a:gd name="T20" fmla="*/ 495 w 495"/>
                  <a:gd name="T21" fmla="*/ 444 h 493"/>
                  <a:gd name="T22" fmla="*/ 497 w 495"/>
                  <a:gd name="T23" fmla="*/ 431 h 493"/>
                  <a:gd name="T24" fmla="*/ 502 w 495"/>
                  <a:gd name="T25" fmla="*/ 416 h 493"/>
                  <a:gd name="T26" fmla="*/ 501 w 495"/>
                  <a:gd name="T27" fmla="*/ 404 h 493"/>
                  <a:gd name="T28" fmla="*/ 493 w 495"/>
                  <a:gd name="T29" fmla="*/ 378 h 493"/>
                  <a:gd name="T30" fmla="*/ 486 w 495"/>
                  <a:gd name="T31" fmla="*/ 367 h 493"/>
                  <a:gd name="T32" fmla="*/ 477 w 495"/>
                  <a:gd name="T33" fmla="*/ 355 h 493"/>
                  <a:gd name="T34" fmla="*/ 466 w 495"/>
                  <a:gd name="T35" fmla="*/ 348 h 493"/>
                  <a:gd name="T36" fmla="*/ 442 w 495"/>
                  <a:gd name="T37" fmla="*/ 335 h 493"/>
                  <a:gd name="T38" fmla="*/ 429 w 495"/>
                  <a:gd name="T39" fmla="*/ 334 h 493"/>
                  <a:gd name="T40" fmla="*/ 414 w 495"/>
                  <a:gd name="T41" fmla="*/ 334 h 493"/>
                  <a:gd name="T42" fmla="*/ 387 w 495"/>
                  <a:gd name="T43" fmla="*/ 342 h 493"/>
                  <a:gd name="T44" fmla="*/ 377 w 495"/>
                  <a:gd name="T45" fmla="*/ 349 h 493"/>
                  <a:gd name="T46" fmla="*/ 365 w 495"/>
                  <a:gd name="T47" fmla="*/ 359 h 493"/>
                  <a:gd name="T48" fmla="*/ 350 w 495"/>
                  <a:gd name="T49" fmla="*/ 379 h 493"/>
                  <a:gd name="T50" fmla="*/ 346 w 495"/>
                  <a:gd name="T51" fmla="*/ 400 h 493"/>
                  <a:gd name="T52" fmla="*/ 343 w 495"/>
                  <a:gd name="T53" fmla="*/ 414 h 493"/>
                  <a:gd name="T54" fmla="*/ 347 w 495"/>
                  <a:gd name="T55" fmla="*/ 434 h 493"/>
                  <a:gd name="T56" fmla="*/ 266 w 495"/>
                  <a:gd name="T57" fmla="*/ 23 h 493"/>
                  <a:gd name="T58" fmla="*/ 406 w 495"/>
                  <a:gd name="T59" fmla="*/ 87 h 493"/>
                  <a:gd name="T60" fmla="*/ 445 w 495"/>
                  <a:gd name="T61" fmla="*/ 87 h 493"/>
                  <a:gd name="T62" fmla="*/ 483 w 495"/>
                  <a:gd name="T63" fmla="*/ 91 h 493"/>
                  <a:gd name="T64" fmla="*/ 625 w 495"/>
                  <a:gd name="T65" fmla="*/ 44 h 493"/>
                  <a:gd name="T66" fmla="*/ 635 w 495"/>
                  <a:gd name="T67" fmla="*/ 165 h 493"/>
                  <a:gd name="T68" fmla="*/ 654 w 495"/>
                  <a:gd name="T69" fmla="*/ 185 h 493"/>
                  <a:gd name="T70" fmla="*/ 673 w 495"/>
                  <a:gd name="T71" fmla="*/ 208 h 493"/>
                  <a:gd name="T72" fmla="*/ 819 w 495"/>
                  <a:gd name="T73" fmla="*/ 267 h 493"/>
                  <a:gd name="T74" fmla="*/ 743 w 495"/>
                  <a:gd name="T75" fmla="*/ 361 h 493"/>
                  <a:gd name="T76" fmla="*/ 747 w 495"/>
                  <a:gd name="T77" fmla="*/ 397 h 493"/>
                  <a:gd name="T78" fmla="*/ 838 w 495"/>
                  <a:gd name="T79" fmla="*/ 481 h 493"/>
                  <a:gd name="T80" fmla="*/ 712 w 495"/>
                  <a:gd name="T81" fmla="*/ 563 h 493"/>
                  <a:gd name="T82" fmla="*/ 691 w 495"/>
                  <a:gd name="T83" fmla="*/ 596 h 493"/>
                  <a:gd name="T84" fmla="*/ 673 w 495"/>
                  <a:gd name="T85" fmla="*/ 619 h 493"/>
                  <a:gd name="T86" fmla="*/ 696 w 495"/>
                  <a:gd name="T87" fmla="*/ 730 h 493"/>
                  <a:gd name="T88" fmla="*/ 547 w 495"/>
                  <a:gd name="T89" fmla="*/ 714 h 493"/>
                  <a:gd name="T90" fmla="*/ 511 w 495"/>
                  <a:gd name="T91" fmla="*/ 725 h 493"/>
                  <a:gd name="T92" fmla="*/ 477 w 495"/>
                  <a:gd name="T93" fmla="*/ 734 h 493"/>
                  <a:gd name="T94" fmla="*/ 356 w 495"/>
                  <a:gd name="T95" fmla="*/ 829 h 493"/>
                  <a:gd name="T96" fmla="*/ 309 w 495"/>
                  <a:gd name="T97" fmla="*/ 718 h 493"/>
                  <a:gd name="T98" fmla="*/ 274 w 495"/>
                  <a:gd name="T99" fmla="*/ 702 h 493"/>
                  <a:gd name="T100" fmla="*/ 162 w 495"/>
                  <a:gd name="T101" fmla="*/ 745 h 493"/>
                  <a:gd name="T102" fmla="*/ 149 w 495"/>
                  <a:gd name="T103" fmla="*/ 590 h 493"/>
                  <a:gd name="T104" fmla="*/ 139 w 495"/>
                  <a:gd name="T105" fmla="*/ 574 h 493"/>
                  <a:gd name="T106" fmla="*/ 123 w 495"/>
                  <a:gd name="T107" fmla="*/ 539 h 493"/>
                  <a:gd name="T108" fmla="*/ 8 w 495"/>
                  <a:gd name="T109" fmla="*/ 494 h 493"/>
                  <a:gd name="T110" fmla="*/ 99 w 495"/>
                  <a:gd name="T111" fmla="*/ 371 h 493"/>
                  <a:gd name="T112" fmla="*/ 106 w 495"/>
                  <a:gd name="T113" fmla="*/ 334 h 493"/>
                  <a:gd name="T114" fmla="*/ 112 w 495"/>
                  <a:gd name="T115" fmla="*/ 316 h 493"/>
                  <a:gd name="T116" fmla="*/ 54 w 495"/>
                  <a:gd name="T117" fmla="*/ 211 h 493"/>
                  <a:gd name="T118" fmla="*/ 200 w 495"/>
                  <a:gd name="T119" fmla="*/ 174 h 493"/>
                  <a:gd name="T120" fmla="*/ 230 w 495"/>
                  <a:gd name="T121" fmla="*/ 149 h 493"/>
                  <a:gd name="T122" fmla="*/ 263 w 495"/>
                  <a:gd name="T123" fmla="*/ 130 h 49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95" h="493">
                    <a:moveTo>
                      <a:pt x="208" y="264"/>
                    </a:moveTo>
                    <a:lnTo>
                      <a:pt x="210" y="267"/>
                    </a:lnTo>
                    <a:lnTo>
                      <a:pt x="212" y="270"/>
                    </a:lnTo>
                    <a:lnTo>
                      <a:pt x="214" y="274"/>
                    </a:lnTo>
                    <a:lnTo>
                      <a:pt x="217" y="277"/>
                    </a:lnTo>
                    <a:lnTo>
                      <a:pt x="223" y="282"/>
                    </a:lnTo>
                    <a:lnTo>
                      <a:pt x="230" y="286"/>
                    </a:lnTo>
                    <a:lnTo>
                      <a:pt x="238" y="288"/>
                    </a:lnTo>
                    <a:lnTo>
                      <a:pt x="242" y="289"/>
                    </a:lnTo>
                    <a:lnTo>
                      <a:pt x="246" y="289"/>
                    </a:lnTo>
                    <a:lnTo>
                      <a:pt x="250" y="290"/>
                    </a:lnTo>
                    <a:lnTo>
                      <a:pt x="254" y="289"/>
                    </a:lnTo>
                    <a:lnTo>
                      <a:pt x="262" y="288"/>
                    </a:lnTo>
                    <a:lnTo>
                      <a:pt x="266" y="286"/>
                    </a:lnTo>
                    <a:lnTo>
                      <a:pt x="270" y="285"/>
                    </a:lnTo>
                    <a:lnTo>
                      <a:pt x="273" y="283"/>
                    </a:lnTo>
                    <a:lnTo>
                      <a:pt x="277" y="281"/>
                    </a:lnTo>
                    <a:lnTo>
                      <a:pt x="280" y="278"/>
                    </a:lnTo>
                    <a:lnTo>
                      <a:pt x="283" y="275"/>
                    </a:lnTo>
                    <a:lnTo>
                      <a:pt x="285" y="272"/>
                    </a:lnTo>
                    <a:lnTo>
                      <a:pt x="288" y="269"/>
                    </a:lnTo>
                    <a:lnTo>
                      <a:pt x="292" y="262"/>
                    </a:lnTo>
                    <a:lnTo>
                      <a:pt x="293" y="258"/>
                    </a:lnTo>
                    <a:lnTo>
                      <a:pt x="294" y="254"/>
                    </a:lnTo>
                    <a:lnTo>
                      <a:pt x="295" y="250"/>
                    </a:lnTo>
                    <a:lnTo>
                      <a:pt x="296" y="246"/>
                    </a:lnTo>
                    <a:lnTo>
                      <a:pt x="296" y="242"/>
                    </a:lnTo>
                    <a:lnTo>
                      <a:pt x="295" y="238"/>
                    </a:lnTo>
                    <a:lnTo>
                      <a:pt x="294" y="230"/>
                    </a:lnTo>
                    <a:lnTo>
                      <a:pt x="291" y="223"/>
                    </a:lnTo>
                    <a:lnTo>
                      <a:pt x="289" y="219"/>
                    </a:lnTo>
                    <a:lnTo>
                      <a:pt x="287" y="216"/>
                    </a:lnTo>
                    <a:lnTo>
                      <a:pt x="284" y="213"/>
                    </a:lnTo>
                    <a:lnTo>
                      <a:pt x="282" y="210"/>
                    </a:lnTo>
                    <a:lnTo>
                      <a:pt x="279" y="207"/>
                    </a:lnTo>
                    <a:lnTo>
                      <a:pt x="275" y="205"/>
                    </a:lnTo>
                    <a:lnTo>
                      <a:pt x="268" y="201"/>
                    </a:lnTo>
                    <a:lnTo>
                      <a:pt x="261" y="198"/>
                    </a:lnTo>
                    <a:lnTo>
                      <a:pt x="257" y="197"/>
                    </a:lnTo>
                    <a:lnTo>
                      <a:pt x="253" y="197"/>
                    </a:lnTo>
                    <a:lnTo>
                      <a:pt x="249" y="197"/>
                    </a:lnTo>
                    <a:lnTo>
                      <a:pt x="244" y="197"/>
                    </a:lnTo>
                    <a:lnTo>
                      <a:pt x="237" y="199"/>
                    </a:lnTo>
                    <a:lnTo>
                      <a:pt x="229" y="202"/>
                    </a:lnTo>
                    <a:lnTo>
                      <a:pt x="225" y="203"/>
                    </a:lnTo>
                    <a:lnTo>
                      <a:pt x="222" y="206"/>
                    </a:lnTo>
                    <a:lnTo>
                      <a:pt x="219" y="208"/>
                    </a:lnTo>
                    <a:lnTo>
                      <a:pt x="216" y="211"/>
                    </a:lnTo>
                    <a:lnTo>
                      <a:pt x="211" y="217"/>
                    </a:lnTo>
                    <a:lnTo>
                      <a:pt x="207" y="224"/>
                    </a:lnTo>
                    <a:lnTo>
                      <a:pt x="204" y="232"/>
                    </a:lnTo>
                    <a:lnTo>
                      <a:pt x="204" y="236"/>
                    </a:lnTo>
                    <a:lnTo>
                      <a:pt x="203" y="240"/>
                    </a:lnTo>
                    <a:lnTo>
                      <a:pt x="203" y="244"/>
                    </a:lnTo>
                    <a:lnTo>
                      <a:pt x="203" y="248"/>
                    </a:lnTo>
                    <a:lnTo>
                      <a:pt x="205" y="256"/>
                    </a:lnTo>
                    <a:lnTo>
                      <a:pt x="208" y="264"/>
                    </a:lnTo>
                    <a:close/>
                    <a:moveTo>
                      <a:pt x="157" y="13"/>
                    </a:moveTo>
                    <a:lnTo>
                      <a:pt x="202" y="0"/>
                    </a:lnTo>
                    <a:lnTo>
                      <a:pt x="240" y="51"/>
                    </a:lnTo>
                    <a:lnTo>
                      <a:pt x="251" y="51"/>
                    </a:lnTo>
                    <a:lnTo>
                      <a:pt x="263" y="51"/>
                    </a:lnTo>
                    <a:lnTo>
                      <a:pt x="274" y="53"/>
                    </a:lnTo>
                    <a:lnTo>
                      <a:pt x="285" y="54"/>
                    </a:lnTo>
                    <a:lnTo>
                      <a:pt x="327" y="7"/>
                    </a:lnTo>
                    <a:lnTo>
                      <a:pt x="369" y="26"/>
                    </a:lnTo>
                    <a:lnTo>
                      <a:pt x="366" y="90"/>
                    </a:lnTo>
                    <a:lnTo>
                      <a:pt x="375" y="97"/>
                    </a:lnTo>
                    <a:lnTo>
                      <a:pt x="383" y="105"/>
                    </a:lnTo>
                    <a:lnTo>
                      <a:pt x="387" y="109"/>
                    </a:lnTo>
                    <a:lnTo>
                      <a:pt x="391" y="113"/>
                    </a:lnTo>
                    <a:lnTo>
                      <a:pt x="398" y="122"/>
                    </a:lnTo>
                    <a:lnTo>
                      <a:pt x="463" y="116"/>
                    </a:lnTo>
                    <a:lnTo>
                      <a:pt x="483" y="158"/>
                    </a:lnTo>
                    <a:lnTo>
                      <a:pt x="437" y="202"/>
                    </a:lnTo>
                    <a:lnTo>
                      <a:pt x="439" y="213"/>
                    </a:lnTo>
                    <a:lnTo>
                      <a:pt x="440" y="223"/>
                    </a:lnTo>
                    <a:lnTo>
                      <a:pt x="441" y="234"/>
                    </a:lnTo>
                    <a:lnTo>
                      <a:pt x="441" y="246"/>
                    </a:lnTo>
                    <a:lnTo>
                      <a:pt x="495" y="283"/>
                    </a:lnTo>
                    <a:lnTo>
                      <a:pt x="484" y="328"/>
                    </a:lnTo>
                    <a:lnTo>
                      <a:pt x="420" y="332"/>
                    </a:lnTo>
                    <a:lnTo>
                      <a:pt x="414" y="342"/>
                    </a:lnTo>
                    <a:lnTo>
                      <a:pt x="409" y="351"/>
                    </a:lnTo>
                    <a:lnTo>
                      <a:pt x="402" y="360"/>
                    </a:lnTo>
                    <a:lnTo>
                      <a:pt x="398" y="365"/>
                    </a:lnTo>
                    <a:lnTo>
                      <a:pt x="394" y="369"/>
                    </a:lnTo>
                    <a:lnTo>
                      <a:pt x="411" y="430"/>
                    </a:lnTo>
                    <a:lnTo>
                      <a:pt x="373" y="457"/>
                    </a:lnTo>
                    <a:lnTo>
                      <a:pt x="323" y="421"/>
                    </a:lnTo>
                    <a:lnTo>
                      <a:pt x="313" y="425"/>
                    </a:lnTo>
                    <a:lnTo>
                      <a:pt x="302" y="428"/>
                    </a:lnTo>
                    <a:lnTo>
                      <a:pt x="292" y="431"/>
                    </a:lnTo>
                    <a:lnTo>
                      <a:pt x="282" y="433"/>
                    </a:lnTo>
                    <a:lnTo>
                      <a:pt x="257" y="493"/>
                    </a:lnTo>
                    <a:lnTo>
                      <a:pt x="211" y="489"/>
                    </a:lnTo>
                    <a:lnTo>
                      <a:pt x="192" y="427"/>
                    </a:lnTo>
                    <a:lnTo>
                      <a:pt x="182" y="423"/>
                    </a:lnTo>
                    <a:lnTo>
                      <a:pt x="171" y="419"/>
                    </a:lnTo>
                    <a:lnTo>
                      <a:pt x="162" y="414"/>
                    </a:lnTo>
                    <a:lnTo>
                      <a:pt x="152" y="409"/>
                    </a:lnTo>
                    <a:lnTo>
                      <a:pt x="96" y="439"/>
                    </a:lnTo>
                    <a:lnTo>
                      <a:pt x="63" y="406"/>
                    </a:lnTo>
                    <a:lnTo>
                      <a:pt x="88" y="348"/>
                    </a:lnTo>
                    <a:lnTo>
                      <a:pt x="85" y="343"/>
                    </a:lnTo>
                    <a:lnTo>
                      <a:pt x="82" y="338"/>
                    </a:lnTo>
                    <a:lnTo>
                      <a:pt x="77" y="327"/>
                    </a:lnTo>
                    <a:lnTo>
                      <a:pt x="72" y="318"/>
                    </a:lnTo>
                    <a:lnTo>
                      <a:pt x="68" y="308"/>
                    </a:lnTo>
                    <a:lnTo>
                      <a:pt x="5" y="291"/>
                    </a:lnTo>
                    <a:lnTo>
                      <a:pt x="0" y="245"/>
                    </a:lnTo>
                    <a:lnTo>
                      <a:pt x="59" y="219"/>
                    </a:lnTo>
                    <a:lnTo>
                      <a:pt x="60" y="208"/>
                    </a:lnTo>
                    <a:lnTo>
                      <a:pt x="63" y="197"/>
                    </a:lnTo>
                    <a:lnTo>
                      <a:pt x="64" y="191"/>
                    </a:lnTo>
                    <a:lnTo>
                      <a:pt x="66" y="186"/>
                    </a:lnTo>
                    <a:lnTo>
                      <a:pt x="69" y="176"/>
                    </a:lnTo>
                    <a:lnTo>
                      <a:pt x="32" y="124"/>
                    </a:lnTo>
                    <a:lnTo>
                      <a:pt x="58" y="85"/>
                    </a:lnTo>
                    <a:lnTo>
                      <a:pt x="118" y="102"/>
                    </a:lnTo>
                    <a:lnTo>
                      <a:pt x="127" y="95"/>
                    </a:lnTo>
                    <a:lnTo>
                      <a:pt x="136" y="88"/>
                    </a:lnTo>
                    <a:lnTo>
                      <a:pt x="146" y="81"/>
                    </a:lnTo>
                    <a:lnTo>
                      <a:pt x="155" y="76"/>
                    </a:lnTo>
                    <a:lnTo>
                      <a:pt x="157" y="13"/>
                    </a:lnTo>
                    <a:close/>
                  </a:path>
                </a:pathLst>
              </a:custGeom>
              <a:solidFill>
                <a:schemeClr val="bg2"/>
              </a:solidFill>
              <a:ln w="6350" cap="flat" cmpd="sng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50800" dir="5400000" algn="t" rotWithShape="0">
                        <a:srgbClr val="777777">
                          <a:alpha val="39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4021" tIns="54021" rIns="54021" bIns="54021" anchor="ctr"/>
              <a:lstStyle/>
              <a:p>
                <a:endParaRPr lang="he-IL"/>
              </a:p>
            </p:txBody>
          </p:sp>
          <p:sp>
            <p:nvSpPr>
              <p:cNvPr id="14" name="Freeform 12"/>
              <p:cNvSpPr>
                <a:spLocks noEditPoints="1"/>
              </p:cNvSpPr>
              <p:nvPr/>
            </p:nvSpPr>
            <p:spPr bwMode="gray">
              <a:xfrm>
                <a:off x="2859" y="2210"/>
                <a:ext cx="590" cy="588"/>
              </a:xfrm>
              <a:custGeom>
                <a:avLst/>
                <a:gdLst>
                  <a:gd name="T0" fmla="*/ 355 w 495"/>
                  <a:gd name="T1" fmla="*/ 452 h 493"/>
                  <a:gd name="T2" fmla="*/ 362 w 495"/>
                  <a:gd name="T3" fmla="*/ 465 h 493"/>
                  <a:gd name="T4" fmla="*/ 378 w 495"/>
                  <a:gd name="T5" fmla="*/ 478 h 493"/>
                  <a:gd name="T6" fmla="*/ 404 w 495"/>
                  <a:gd name="T7" fmla="*/ 488 h 493"/>
                  <a:gd name="T8" fmla="*/ 416 w 495"/>
                  <a:gd name="T9" fmla="*/ 490 h 493"/>
                  <a:gd name="T10" fmla="*/ 430 w 495"/>
                  <a:gd name="T11" fmla="*/ 490 h 493"/>
                  <a:gd name="T12" fmla="*/ 451 w 495"/>
                  <a:gd name="T13" fmla="*/ 485 h 493"/>
                  <a:gd name="T14" fmla="*/ 461 w 495"/>
                  <a:gd name="T15" fmla="*/ 481 h 493"/>
                  <a:gd name="T16" fmla="*/ 474 w 495"/>
                  <a:gd name="T17" fmla="*/ 472 h 493"/>
                  <a:gd name="T18" fmla="*/ 483 w 495"/>
                  <a:gd name="T19" fmla="*/ 460 h 493"/>
                  <a:gd name="T20" fmla="*/ 495 w 495"/>
                  <a:gd name="T21" fmla="*/ 444 h 493"/>
                  <a:gd name="T22" fmla="*/ 497 w 495"/>
                  <a:gd name="T23" fmla="*/ 431 h 493"/>
                  <a:gd name="T24" fmla="*/ 502 w 495"/>
                  <a:gd name="T25" fmla="*/ 416 h 493"/>
                  <a:gd name="T26" fmla="*/ 501 w 495"/>
                  <a:gd name="T27" fmla="*/ 404 h 493"/>
                  <a:gd name="T28" fmla="*/ 493 w 495"/>
                  <a:gd name="T29" fmla="*/ 378 h 493"/>
                  <a:gd name="T30" fmla="*/ 486 w 495"/>
                  <a:gd name="T31" fmla="*/ 367 h 493"/>
                  <a:gd name="T32" fmla="*/ 477 w 495"/>
                  <a:gd name="T33" fmla="*/ 355 h 493"/>
                  <a:gd name="T34" fmla="*/ 466 w 495"/>
                  <a:gd name="T35" fmla="*/ 348 h 493"/>
                  <a:gd name="T36" fmla="*/ 442 w 495"/>
                  <a:gd name="T37" fmla="*/ 335 h 493"/>
                  <a:gd name="T38" fmla="*/ 429 w 495"/>
                  <a:gd name="T39" fmla="*/ 334 h 493"/>
                  <a:gd name="T40" fmla="*/ 414 w 495"/>
                  <a:gd name="T41" fmla="*/ 334 h 493"/>
                  <a:gd name="T42" fmla="*/ 387 w 495"/>
                  <a:gd name="T43" fmla="*/ 342 h 493"/>
                  <a:gd name="T44" fmla="*/ 377 w 495"/>
                  <a:gd name="T45" fmla="*/ 349 h 493"/>
                  <a:gd name="T46" fmla="*/ 365 w 495"/>
                  <a:gd name="T47" fmla="*/ 359 h 493"/>
                  <a:gd name="T48" fmla="*/ 350 w 495"/>
                  <a:gd name="T49" fmla="*/ 379 h 493"/>
                  <a:gd name="T50" fmla="*/ 346 w 495"/>
                  <a:gd name="T51" fmla="*/ 400 h 493"/>
                  <a:gd name="T52" fmla="*/ 343 w 495"/>
                  <a:gd name="T53" fmla="*/ 414 h 493"/>
                  <a:gd name="T54" fmla="*/ 347 w 495"/>
                  <a:gd name="T55" fmla="*/ 434 h 493"/>
                  <a:gd name="T56" fmla="*/ 266 w 495"/>
                  <a:gd name="T57" fmla="*/ 23 h 493"/>
                  <a:gd name="T58" fmla="*/ 406 w 495"/>
                  <a:gd name="T59" fmla="*/ 87 h 493"/>
                  <a:gd name="T60" fmla="*/ 445 w 495"/>
                  <a:gd name="T61" fmla="*/ 87 h 493"/>
                  <a:gd name="T62" fmla="*/ 483 w 495"/>
                  <a:gd name="T63" fmla="*/ 91 h 493"/>
                  <a:gd name="T64" fmla="*/ 625 w 495"/>
                  <a:gd name="T65" fmla="*/ 44 h 493"/>
                  <a:gd name="T66" fmla="*/ 635 w 495"/>
                  <a:gd name="T67" fmla="*/ 165 h 493"/>
                  <a:gd name="T68" fmla="*/ 654 w 495"/>
                  <a:gd name="T69" fmla="*/ 185 h 493"/>
                  <a:gd name="T70" fmla="*/ 673 w 495"/>
                  <a:gd name="T71" fmla="*/ 208 h 493"/>
                  <a:gd name="T72" fmla="*/ 819 w 495"/>
                  <a:gd name="T73" fmla="*/ 267 h 493"/>
                  <a:gd name="T74" fmla="*/ 743 w 495"/>
                  <a:gd name="T75" fmla="*/ 361 h 493"/>
                  <a:gd name="T76" fmla="*/ 747 w 495"/>
                  <a:gd name="T77" fmla="*/ 397 h 493"/>
                  <a:gd name="T78" fmla="*/ 838 w 495"/>
                  <a:gd name="T79" fmla="*/ 481 h 493"/>
                  <a:gd name="T80" fmla="*/ 712 w 495"/>
                  <a:gd name="T81" fmla="*/ 563 h 493"/>
                  <a:gd name="T82" fmla="*/ 691 w 495"/>
                  <a:gd name="T83" fmla="*/ 596 h 493"/>
                  <a:gd name="T84" fmla="*/ 673 w 495"/>
                  <a:gd name="T85" fmla="*/ 619 h 493"/>
                  <a:gd name="T86" fmla="*/ 696 w 495"/>
                  <a:gd name="T87" fmla="*/ 730 h 493"/>
                  <a:gd name="T88" fmla="*/ 547 w 495"/>
                  <a:gd name="T89" fmla="*/ 714 h 493"/>
                  <a:gd name="T90" fmla="*/ 511 w 495"/>
                  <a:gd name="T91" fmla="*/ 725 h 493"/>
                  <a:gd name="T92" fmla="*/ 477 w 495"/>
                  <a:gd name="T93" fmla="*/ 734 h 493"/>
                  <a:gd name="T94" fmla="*/ 356 w 495"/>
                  <a:gd name="T95" fmla="*/ 829 h 493"/>
                  <a:gd name="T96" fmla="*/ 309 w 495"/>
                  <a:gd name="T97" fmla="*/ 718 h 493"/>
                  <a:gd name="T98" fmla="*/ 274 w 495"/>
                  <a:gd name="T99" fmla="*/ 702 h 493"/>
                  <a:gd name="T100" fmla="*/ 162 w 495"/>
                  <a:gd name="T101" fmla="*/ 745 h 493"/>
                  <a:gd name="T102" fmla="*/ 149 w 495"/>
                  <a:gd name="T103" fmla="*/ 590 h 493"/>
                  <a:gd name="T104" fmla="*/ 139 w 495"/>
                  <a:gd name="T105" fmla="*/ 574 h 493"/>
                  <a:gd name="T106" fmla="*/ 123 w 495"/>
                  <a:gd name="T107" fmla="*/ 539 h 493"/>
                  <a:gd name="T108" fmla="*/ 8 w 495"/>
                  <a:gd name="T109" fmla="*/ 494 h 493"/>
                  <a:gd name="T110" fmla="*/ 99 w 495"/>
                  <a:gd name="T111" fmla="*/ 371 h 493"/>
                  <a:gd name="T112" fmla="*/ 106 w 495"/>
                  <a:gd name="T113" fmla="*/ 334 h 493"/>
                  <a:gd name="T114" fmla="*/ 112 w 495"/>
                  <a:gd name="T115" fmla="*/ 316 h 493"/>
                  <a:gd name="T116" fmla="*/ 54 w 495"/>
                  <a:gd name="T117" fmla="*/ 211 h 493"/>
                  <a:gd name="T118" fmla="*/ 200 w 495"/>
                  <a:gd name="T119" fmla="*/ 174 h 493"/>
                  <a:gd name="T120" fmla="*/ 230 w 495"/>
                  <a:gd name="T121" fmla="*/ 149 h 493"/>
                  <a:gd name="T122" fmla="*/ 263 w 495"/>
                  <a:gd name="T123" fmla="*/ 130 h 493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495" h="493">
                    <a:moveTo>
                      <a:pt x="208" y="264"/>
                    </a:moveTo>
                    <a:lnTo>
                      <a:pt x="210" y="267"/>
                    </a:lnTo>
                    <a:lnTo>
                      <a:pt x="212" y="270"/>
                    </a:lnTo>
                    <a:lnTo>
                      <a:pt x="214" y="274"/>
                    </a:lnTo>
                    <a:lnTo>
                      <a:pt x="217" y="277"/>
                    </a:lnTo>
                    <a:lnTo>
                      <a:pt x="223" y="282"/>
                    </a:lnTo>
                    <a:lnTo>
                      <a:pt x="230" y="286"/>
                    </a:lnTo>
                    <a:lnTo>
                      <a:pt x="238" y="288"/>
                    </a:lnTo>
                    <a:lnTo>
                      <a:pt x="242" y="289"/>
                    </a:lnTo>
                    <a:lnTo>
                      <a:pt x="246" y="289"/>
                    </a:lnTo>
                    <a:lnTo>
                      <a:pt x="250" y="290"/>
                    </a:lnTo>
                    <a:lnTo>
                      <a:pt x="254" y="289"/>
                    </a:lnTo>
                    <a:lnTo>
                      <a:pt x="262" y="288"/>
                    </a:lnTo>
                    <a:lnTo>
                      <a:pt x="266" y="286"/>
                    </a:lnTo>
                    <a:lnTo>
                      <a:pt x="270" y="285"/>
                    </a:lnTo>
                    <a:lnTo>
                      <a:pt x="273" y="283"/>
                    </a:lnTo>
                    <a:lnTo>
                      <a:pt x="277" y="281"/>
                    </a:lnTo>
                    <a:lnTo>
                      <a:pt x="280" y="278"/>
                    </a:lnTo>
                    <a:lnTo>
                      <a:pt x="283" y="275"/>
                    </a:lnTo>
                    <a:lnTo>
                      <a:pt x="285" y="272"/>
                    </a:lnTo>
                    <a:lnTo>
                      <a:pt x="288" y="269"/>
                    </a:lnTo>
                    <a:lnTo>
                      <a:pt x="292" y="262"/>
                    </a:lnTo>
                    <a:lnTo>
                      <a:pt x="293" y="258"/>
                    </a:lnTo>
                    <a:lnTo>
                      <a:pt x="294" y="254"/>
                    </a:lnTo>
                    <a:lnTo>
                      <a:pt x="295" y="250"/>
                    </a:lnTo>
                    <a:lnTo>
                      <a:pt x="296" y="246"/>
                    </a:lnTo>
                    <a:lnTo>
                      <a:pt x="296" y="242"/>
                    </a:lnTo>
                    <a:lnTo>
                      <a:pt x="295" y="238"/>
                    </a:lnTo>
                    <a:lnTo>
                      <a:pt x="294" y="230"/>
                    </a:lnTo>
                    <a:lnTo>
                      <a:pt x="291" y="223"/>
                    </a:lnTo>
                    <a:lnTo>
                      <a:pt x="289" y="219"/>
                    </a:lnTo>
                    <a:lnTo>
                      <a:pt x="287" y="216"/>
                    </a:lnTo>
                    <a:lnTo>
                      <a:pt x="284" y="213"/>
                    </a:lnTo>
                    <a:lnTo>
                      <a:pt x="282" y="210"/>
                    </a:lnTo>
                    <a:lnTo>
                      <a:pt x="279" y="207"/>
                    </a:lnTo>
                    <a:lnTo>
                      <a:pt x="275" y="205"/>
                    </a:lnTo>
                    <a:lnTo>
                      <a:pt x="268" y="201"/>
                    </a:lnTo>
                    <a:lnTo>
                      <a:pt x="261" y="198"/>
                    </a:lnTo>
                    <a:lnTo>
                      <a:pt x="257" y="197"/>
                    </a:lnTo>
                    <a:lnTo>
                      <a:pt x="253" y="197"/>
                    </a:lnTo>
                    <a:lnTo>
                      <a:pt x="249" y="197"/>
                    </a:lnTo>
                    <a:lnTo>
                      <a:pt x="244" y="197"/>
                    </a:lnTo>
                    <a:lnTo>
                      <a:pt x="237" y="199"/>
                    </a:lnTo>
                    <a:lnTo>
                      <a:pt x="229" y="202"/>
                    </a:lnTo>
                    <a:lnTo>
                      <a:pt x="225" y="203"/>
                    </a:lnTo>
                    <a:lnTo>
                      <a:pt x="222" y="206"/>
                    </a:lnTo>
                    <a:lnTo>
                      <a:pt x="219" y="208"/>
                    </a:lnTo>
                    <a:lnTo>
                      <a:pt x="216" y="211"/>
                    </a:lnTo>
                    <a:lnTo>
                      <a:pt x="211" y="217"/>
                    </a:lnTo>
                    <a:lnTo>
                      <a:pt x="207" y="224"/>
                    </a:lnTo>
                    <a:lnTo>
                      <a:pt x="204" y="232"/>
                    </a:lnTo>
                    <a:lnTo>
                      <a:pt x="204" y="236"/>
                    </a:lnTo>
                    <a:lnTo>
                      <a:pt x="203" y="240"/>
                    </a:lnTo>
                    <a:lnTo>
                      <a:pt x="203" y="244"/>
                    </a:lnTo>
                    <a:lnTo>
                      <a:pt x="203" y="248"/>
                    </a:lnTo>
                    <a:lnTo>
                      <a:pt x="205" y="256"/>
                    </a:lnTo>
                    <a:lnTo>
                      <a:pt x="208" y="264"/>
                    </a:lnTo>
                    <a:close/>
                    <a:moveTo>
                      <a:pt x="157" y="13"/>
                    </a:moveTo>
                    <a:lnTo>
                      <a:pt x="202" y="0"/>
                    </a:lnTo>
                    <a:lnTo>
                      <a:pt x="240" y="51"/>
                    </a:lnTo>
                    <a:lnTo>
                      <a:pt x="251" y="51"/>
                    </a:lnTo>
                    <a:lnTo>
                      <a:pt x="263" y="51"/>
                    </a:lnTo>
                    <a:lnTo>
                      <a:pt x="274" y="53"/>
                    </a:lnTo>
                    <a:lnTo>
                      <a:pt x="285" y="54"/>
                    </a:lnTo>
                    <a:lnTo>
                      <a:pt x="327" y="7"/>
                    </a:lnTo>
                    <a:lnTo>
                      <a:pt x="369" y="26"/>
                    </a:lnTo>
                    <a:lnTo>
                      <a:pt x="366" y="90"/>
                    </a:lnTo>
                    <a:lnTo>
                      <a:pt x="375" y="97"/>
                    </a:lnTo>
                    <a:lnTo>
                      <a:pt x="383" y="105"/>
                    </a:lnTo>
                    <a:lnTo>
                      <a:pt x="387" y="109"/>
                    </a:lnTo>
                    <a:lnTo>
                      <a:pt x="391" y="113"/>
                    </a:lnTo>
                    <a:lnTo>
                      <a:pt x="398" y="122"/>
                    </a:lnTo>
                    <a:lnTo>
                      <a:pt x="463" y="116"/>
                    </a:lnTo>
                    <a:lnTo>
                      <a:pt x="483" y="158"/>
                    </a:lnTo>
                    <a:lnTo>
                      <a:pt x="437" y="202"/>
                    </a:lnTo>
                    <a:lnTo>
                      <a:pt x="439" y="213"/>
                    </a:lnTo>
                    <a:lnTo>
                      <a:pt x="440" y="223"/>
                    </a:lnTo>
                    <a:lnTo>
                      <a:pt x="441" y="234"/>
                    </a:lnTo>
                    <a:lnTo>
                      <a:pt x="441" y="246"/>
                    </a:lnTo>
                    <a:lnTo>
                      <a:pt x="495" y="283"/>
                    </a:lnTo>
                    <a:lnTo>
                      <a:pt x="484" y="328"/>
                    </a:lnTo>
                    <a:lnTo>
                      <a:pt x="420" y="332"/>
                    </a:lnTo>
                    <a:lnTo>
                      <a:pt x="414" y="342"/>
                    </a:lnTo>
                    <a:lnTo>
                      <a:pt x="409" y="351"/>
                    </a:lnTo>
                    <a:lnTo>
                      <a:pt x="402" y="360"/>
                    </a:lnTo>
                    <a:lnTo>
                      <a:pt x="398" y="365"/>
                    </a:lnTo>
                    <a:lnTo>
                      <a:pt x="394" y="369"/>
                    </a:lnTo>
                    <a:lnTo>
                      <a:pt x="411" y="430"/>
                    </a:lnTo>
                    <a:lnTo>
                      <a:pt x="373" y="457"/>
                    </a:lnTo>
                    <a:lnTo>
                      <a:pt x="323" y="421"/>
                    </a:lnTo>
                    <a:lnTo>
                      <a:pt x="313" y="425"/>
                    </a:lnTo>
                    <a:lnTo>
                      <a:pt x="302" y="428"/>
                    </a:lnTo>
                    <a:lnTo>
                      <a:pt x="292" y="431"/>
                    </a:lnTo>
                    <a:lnTo>
                      <a:pt x="282" y="433"/>
                    </a:lnTo>
                    <a:lnTo>
                      <a:pt x="257" y="493"/>
                    </a:lnTo>
                    <a:lnTo>
                      <a:pt x="211" y="489"/>
                    </a:lnTo>
                    <a:lnTo>
                      <a:pt x="192" y="427"/>
                    </a:lnTo>
                    <a:lnTo>
                      <a:pt x="182" y="423"/>
                    </a:lnTo>
                    <a:lnTo>
                      <a:pt x="171" y="419"/>
                    </a:lnTo>
                    <a:lnTo>
                      <a:pt x="162" y="414"/>
                    </a:lnTo>
                    <a:lnTo>
                      <a:pt x="152" y="409"/>
                    </a:lnTo>
                    <a:lnTo>
                      <a:pt x="96" y="439"/>
                    </a:lnTo>
                    <a:lnTo>
                      <a:pt x="63" y="406"/>
                    </a:lnTo>
                    <a:lnTo>
                      <a:pt x="88" y="348"/>
                    </a:lnTo>
                    <a:lnTo>
                      <a:pt x="85" y="343"/>
                    </a:lnTo>
                    <a:lnTo>
                      <a:pt x="82" y="338"/>
                    </a:lnTo>
                    <a:lnTo>
                      <a:pt x="77" y="327"/>
                    </a:lnTo>
                    <a:lnTo>
                      <a:pt x="72" y="318"/>
                    </a:lnTo>
                    <a:lnTo>
                      <a:pt x="68" y="308"/>
                    </a:lnTo>
                    <a:lnTo>
                      <a:pt x="5" y="291"/>
                    </a:lnTo>
                    <a:lnTo>
                      <a:pt x="0" y="245"/>
                    </a:lnTo>
                    <a:lnTo>
                      <a:pt x="59" y="219"/>
                    </a:lnTo>
                    <a:lnTo>
                      <a:pt x="60" y="208"/>
                    </a:lnTo>
                    <a:lnTo>
                      <a:pt x="63" y="197"/>
                    </a:lnTo>
                    <a:lnTo>
                      <a:pt x="64" y="191"/>
                    </a:lnTo>
                    <a:lnTo>
                      <a:pt x="66" y="186"/>
                    </a:lnTo>
                    <a:lnTo>
                      <a:pt x="69" y="176"/>
                    </a:lnTo>
                    <a:lnTo>
                      <a:pt x="32" y="124"/>
                    </a:lnTo>
                    <a:lnTo>
                      <a:pt x="58" y="85"/>
                    </a:lnTo>
                    <a:lnTo>
                      <a:pt x="118" y="102"/>
                    </a:lnTo>
                    <a:lnTo>
                      <a:pt x="127" y="95"/>
                    </a:lnTo>
                    <a:lnTo>
                      <a:pt x="136" y="88"/>
                    </a:lnTo>
                    <a:lnTo>
                      <a:pt x="146" y="81"/>
                    </a:lnTo>
                    <a:lnTo>
                      <a:pt x="155" y="76"/>
                    </a:lnTo>
                    <a:lnTo>
                      <a:pt x="157" y="13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 cmpd="sng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he-IL"/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3020200" y="4394780"/>
            <a:ext cx="1974900" cy="511679"/>
          </a:xfrm>
          <a:prstGeom prst="rect">
            <a:avLst/>
          </a:prstGeom>
          <a:noFill/>
        </p:spPr>
        <p:txBody>
          <a:bodyPr wrap="none" lIns="0" tIns="0" rIns="0" bIns="0" rtlCol="1">
            <a:spAutoFit/>
          </a:bodyPr>
          <a:lstStyle/>
          <a:p>
            <a:pPr>
              <a:spcBef>
                <a:spcPts val="0"/>
              </a:spcBef>
              <a:spcAft>
                <a:spcPts val="338"/>
              </a:spcAft>
            </a:pPr>
            <a:r>
              <a:rPr lang="en-US" b="1" dirty="0" smtClean="0"/>
              <a:t>Machine </a:t>
            </a:r>
            <a:r>
              <a:rPr lang="en-US" b="1" dirty="0"/>
              <a:t>Learning  Classifiers</a:t>
            </a:r>
          </a:p>
          <a:p>
            <a:pPr>
              <a:spcBef>
                <a:spcPts val="0"/>
              </a:spcBef>
              <a:spcAft>
                <a:spcPts val="338"/>
              </a:spcAft>
            </a:pPr>
            <a:endParaRPr lang="en-US" b="1" dirty="0" smtClean="0"/>
          </a:p>
        </p:txBody>
      </p:sp>
      <p:grpSp>
        <p:nvGrpSpPr>
          <p:cNvPr id="19" name="Group 18"/>
          <p:cNvGrpSpPr/>
          <p:nvPr/>
        </p:nvGrpSpPr>
        <p:grpSpPr>
          <a:xfrm>
            <a:off x="1402489" y="2847915"/>
            <a:ext cx="944534" cy="594232"/>
            <a:chOff x="417147" y="3983719"/>
            <a:chExt cx="1258887" cy="792000"/>
          </a:xfrm>
        </p:grpSpPr>
        <p:sp>
          <p:nvSpPr>
            <p:cNvPr id="20" name="Rectangle 19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17147" y="3983719"/>
              <a:ext cx="1258887" cy="79200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6">
                  <a:lumMod val="40000"/>
                  <a:lumOff val="60000"/>
                </a:schemeClr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buClr>
                  <a:schemeClr val="tx2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Tele-GroteskFet" pitchFamily="2" charset="0"/>
                </a:defRPr>
              </a:lvl1pPr>
              <a:lvl2pPr marL="742950" indent="-285750" eaLnBrk="0" hangingPunct="0">
                <a:buClr>
                  <a:schemeClr val="tx2"/>
                </a:buClr>
                <a:buFont typeface="Wingdings" pitchFamily="2" charset="2"/>
                <a:defRPr sz="2000">
                  <a:solidFill>
                    <a:schemeClr val="tx1"/>
                  </a:solidFill>
                  <a:latin typeface="Tele-GroteskNor" pitchFamily="2" charset="0"/>
                </a:defRPr>
              </a:lvl2pPr>
              <a:lvl3pPr marL="1143000" indent="-228600" eaLnBrk="0" hangingPunct="0"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ele-GroteskNor" pitchFamily="2" charset="0"/>
                </a:defRPr>
              </a:lvl3pPr>
              <a:lvl4pPr marL="1600200" indent="-228600" eaLnBrk="0" hangingPunct="0"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ele-GroteskNor" pitchFamily="2" charset="0"/>
                </a:defRPr>
              </a:lvl4pPr>
              <a:lvl5pPr marL="2057400" indent="-228600" eaLnBrk="0" hangingPunct="0"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ele-GroteskNor" pitchFamily="2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ele-GroteskNor" pitchFamily="2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ele-GroteskNor" pitchFamily="2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ele-GroteskNor" pitchFamily="2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ct val="25000"/>
                </a:spcBef>
                <a:spcAft>
                  <a:spcPct val="0"/>
                </a:spcAft>
                <a:buClr>
                  <a:schemeClr val="tx2"/>
                </a:buClr>
                <a:buSzPct val="75000"/>
                <a:buFont typeface="Wingdings" pitchFamily="2" charset="2"/>
                <a:buChar char="§"/>
                <a:defRPr sz="2000">
                  <a:solidFill>
                    <a:schemeClr val="tx1"/>
                  </a:solidFill>
                  <a:latin typeface="Tele-GroteskNor" pitchFamily="2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n-US" altLang="de-DE" sz="1351" dirty="0">
                  <a:solidFill>
                    <a:schemeClr val="bg1"/>
                  </a:solidFill>
                </a:rPr>
                <a:t>VICO</a:t>
              </a:r>
            </a:p>
          </p:txBody>
        </p:sp>
        <p:pic>
          <p:nvPicPr>
            <p:cNvPr id="21" name="Picture 2" descr="https://encrypted-tbn2.gstatic.com/images?q=tbn:ANd9GcRlSqx5c6_eOxb6-HRS4rtti7qiwukbJ6OmshzwAyKCgx5L4yHR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837" y="4217112"/>
              <a:ext cx="773112" cy="325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Bent Arrow 21"/>
          <p:cNvSpPr/>
          <p:nvPr/>
        </p:nvSpPr>
        <p:spPr bwMode="auto">
          <a:xfrm rot="10800000">
            <a:off x="2218207" y="4616299"/>
            <a:ext cx="1789443" cy="1563312"/>
          </a:xfrm>
          <a:prstGeom prst="bentArrow">
            <a:avLst>
              <a:gd name="adj1" fmla="val 21667"/>
              <a:gd name="adj2" fmla="val 28020"/>
              <a:gd name="adj3" fmla="val 25000"/>
              <a:gd name="adj4" fmla="val 43750"/>
            </a:avLst>
          </a:prstGeom>
          <a:solidFill>
            <a:schemeClr val="accent1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21" tIns="54021" rIns="54021" bIns="54021"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endParaRPr lang="he-IL" sz="1050" dirty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3" name="Right Arrow 22"/>
          <p:cNvSpPr/>
          <p:nvPr/>
        </p:nvSpPr>
        <p:spPr bwMode="auto">
          <a:xfrm>
            <a:off x="1104545" y="3390452"/>
            <a:ext cx="1853916" cy="632588"/>
          </a:xfrm>
          <a:prstGeom prst="rightArrow">
            <a:avLst/>
          </a:prstGeom>
          <a:solidFill>
            <a:schemeClr val="accent1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21" tIns="54021" rIns="54021" bIns="54021"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endParaRPr lang="he-IL" sz="1050" dirty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460" y="2661994"/>
            <a:ext cx="1298565" cy="738835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 bwMode="auto">
          <a:xfrm rot="10800000">
            <a:off x="4939353" y="3363861"/>
            <a:ext cx="2057440" cy="632588"/>
          </a:xfrm>
          <a:prstGeom prst="rightArrow">
            <a:avLst/>
          </a:prstGeom>
          <a:solidFill>
            <a:schemeClr val="accent1"/>
          </a:solidFill>
          <a:ln w="38100" algn="ctr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54021" tIns="54021" rIns="54021" bIns="54021"/>
          <a:lstStyle/>
          <a:p>
            <a:pPr eaLnBrk="1" hangingPunct="1">
              <a:lnSpc>
                <a:spcPct val="90000"/>
              </a:lnSpc>
              <a:spcAft>
                <a:spcPct val="20000"/>
              </a:spcAft>
            </a:pPr>
            <a:endParaRPr lang="he-IL" sz="1050" dirty="0">
              <a:solidFill>
                <a:srgbClr val="000000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43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ctrTitle"/>
          </p:nvPr>
        </p:nvSpPr>
        <p:spPr>
          <a:xfrm>
            <a:off x="2070257" y="2710352"/>
            <a:ext cx="5326601" cy="854080"/>
          </a:xfrm>
        </p:spPr>
        <p:txBody>
          <a:bodyPr/>
          <a:lstStyle/>
          <a:p>
            <a:pPr eaLnBrk="1" hangingPunct="1"/>
            <a:r>
              <a:rPr lang="en-US" altLang="de-DE" dirty="0" smtClean="0"/>
              <a:t>Unsupervised learning</a:t>
            </a:r>
            <a:endParaRPr altLang="de-DE" dirty="0"/>
          </a:p>
        </p:txBody>
      </p:sp>
    </p:spTree>
    <p:extLst>
      <p:ext uri="{BB962C8B-B14F-4D97-AF65-F5344CB8AC3E}">
        <p14:creationId xmlns:p14="http://schemas.microsoft.com/office/powerpoint/2010/main" val="262031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TCON_GUIDELINES" val="FALSE"/>
  <p:tag name="THINKCELLUNDODONOTDELETE" val="10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O6x0EVZmEm.xq1eSHX6v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1Ni7GKOMEqqjmw02iGVgQ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ZQQDPWfBUmvnvMMSlsrNA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1Ni7GKOMEqqjmw02iGVg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XXBx4pw_keK8RSGiHnHV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S02lICoakKlNvnu9koGm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ZQQDPWfBUmvnvMMSlsrNA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Hi2bLFzjkCGE91dqM8Zv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x14ACx6ikO0Vq2c8m4Vx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nCfuyOgGU.WAvD7sTxlU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9sEXH3jv02oGg54lsPtr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jcFNUDk0EyiPtdPLb1CC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iHi2bLFzjkCGE91dqM8ZvA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x14ACx6ikO0Vq2c8m4Vx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nCfuyOgGU.WAvD7sTxlU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4PBtFnexUCv9Zs6w9lbA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FyeVI_muU.yaTYBGTz20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P.Wy9QRbECAfChDC3s3zQ"/>
</p:tagLst>
</file>

<file path=ppt/theme/theme1.xml><?xml version="1.0" encoding="utf-8"?>
<a:theme xmlns:a="http://schemas.openxmlformats.org/drawingml/2006/main" name="1_TELEKOM_Master_DE_RC6 Kopie">
  <a:themeElements>
    <a:clrScheme name="TELEKOM_Master_DE_RC6 Kopie 3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70000" indent="-270000">
          <a:spcBef>
            <a:spcPts val="0"/>
          </a:spcBef>
          <a:spcAft>
            <a:spcPts val="450"/>
          </a:spcAft>
          <a:buClr>
            <a:schemeClr val="tx2"/>
          </a:buClr>
          <a:buFont typeface="Wingdings" pitchFamily="2" charset="2"/>
          <a:buChar char="§"/>
          <a:defRPr dirty="0" smtClean="0"/>
        </a:defPPr>
      </a:lstStyle>
    </a:txDef>
  </a:objectDefaults>
  <a:extraClrSchemeLst>
    <a:extraClrScheme>
      <a:clrScheme name="TELEKOM_Master_DE_RC6 Kopie 1">
        <a:dk1>
          <a:srgbClr val="646464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545454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2">
        <a:dk1>
          <a:srgbClr val="000000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000000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3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7C7C7C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LEKOM_Master_DE_RC6 Kopie">
  <a:themeElements>
    <a:clrScheme name="TELEKOM_Master_DE_RC6 Kopie 5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E20074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arrow" w="lg" len="lg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70000" indent="-270000">
          <a:spcBef>
            <a:spcPts val="0"/>
          </a:spcBef>
          <a:spcAft>
            <a:spcPts val="450"/>
          </a:spcAft>
          <a:buClr>
            <a:schemeClr val="tx2"/>
          </a:buClr>
          <a:buFont typeface="Wingdings" pitchFamily="2" charset="2"/>
          <a:buChar char="§"/>
          <a:defRPr dirty="0" smtClean="0"/>
        </a:defPPr>
      </a:lstStyle>
    </a:txDef>
  </a:objectDefaults>
  <a:extraClrSchemeLst>
    <a:extraClrScheme>
      <a:clrScheme name="TELEKOM_Master_DE_RC6 Kopie 1">
        <a:dk1>
          <a:srgbClr val="646464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545454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2">
        <a:dk1>
          <a:srgbClr val="000000"/>
        </a:dk1>
        <a:lt1>
          <a:srgbClr val="FFFFFF"/>
        </a:lt1>
        <a:dk2>
          <a:srgbClr val="E20074"/>
        </a:dk2>
        <a:lt2>
          <a:srgbClr val="FFFFFF"/>
        </a:lt2>
        <a:accent1>
          <a:srgbClr val="427BAB"/>
        </a:accent1>
        <a:accent2>
          <a:srgbClr val="FDD167"/>
        </a:accent2>
        <a:accent3>
          <a:srgbClr val="FFFFFF"/>
        </a:accent3>
        <a:accent4>
          <a:srgbClr val="000000"/>
        </a:accent4>
        <a:accent5>
          <a:srgbClr val="B0BFD2"/>
        </a:accent5>
        <a:accent6>
          <a:srgbClr val="E5BD5D"/>
        </a:accent6>
        <a:hlink>
          <a:srgbClr val="646464"/>
        </a:hlink>
        <a:folHlink>
          <a:srgbClr val="9D9D9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3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7C7C7C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4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00A1DE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LEKOM_Master_DE_RC6 Kopie 5">
        <a:dk1>
          <a:srgbClr val="000000"/>
        </a:dk1>
        <a:lt1>
          <a:srgbClr val="FFFFFF"/>
        </a:lt1>
        <a:dk2>
          <a:srgbClr val="E20074"/>
        </a:dk2>
        <a:lt2>
          <a:srgbClr val="A4A4A4"/>
        </a:lt2>
        <a:accent1>
          <a:srgbClr val="EDEDED"/>
        </a:accent1>
        <a:accent2>
          <a:srgbClr val="D0D0D0"/>
        </a:accent2>
        <a:accent3>
          <a:srgbClr val="FFFFFF"/>
        </a:accent3>
        <a:accent4>
          <a:srgbClr val="000000"/>
        </a:accent4>
        <a:accent5>
          <a:srgbClr val="F4F4F4"/>
        </a:accent5>
        <a:accent6>
          <a:srgbClr val="BCBCBC"/>
        </a:accent6>
        <a:hlink>
          <a:srgbClr val="E20074"/>
        </a:hlink>
        <a:folHlink>
          <a:srgbClr val="6C6C6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DT Farben">
      <a:dk1>
        <a:srgbClr val="646464"/>
      </a:dk1>
      <a:lt1>
        <a:srgbClr val="FFFFFF"/>
      </a:lt1>
      <a:dk2>
        <a:srgbClr val="E20074"/>
      </a:dk2>
      <a:lt2>
        <a:srgbClr val="FFFFFF"/>
      </a:lt2>
      <a:accent1>
        <a:srgbClr val="427BAB"/>
      </a:accent1>
      <a:accent2>
        <a:srgbClr val="FDD167"/>
      </a:accent2>
      <a:accent3>
        <a:srgbClr val="646464"/>
      </a:accent3>
      <a:accent4>
        <a:srgbClr val="64B9E4"/>
      </a:accent4>
      <a:accent5>
        <a:srgbClr val="9D9D9D"/>
      </a:accent5>
      <a:accent6>
        <a:srgbClr val="DADADA"/>
      </a:accent6>
      <a:hlink>
        <a:srgbClr val="646464"/>
      </a:hlink>
      <a:folHlink>
        <a:srgbClr val="9D9D9D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LongProperties xmlns="http://schemas.microsoft.com/office/2006/metadata/longProperties"/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28478EA2AD1D489471C4B5515777C3" ma:contentTypeVersion="1" ma:contentTypeDescription="Create a new document." ma:contentTypeScope="" ma:versionID="35d3ae60f4dbd19a68ac3a2a42a570a1">
  <xsd:schema xmlns:xsd="http://www.w3.org/2001/XMLSchema" xmlns:xs="http://www.w3.org/2001/XMLSchema" xmlns:p="http://schemas.microsoft.com/office/2006/metadata/properties" xmlns:ns1="http://schemas.microsoft.com/sharepoint/v3" xmlns:ns2="9c7a3f5a-103c-4077-9cda-80f1a39582e5" targetNamespace="http://schemas.microsoft.com/office/2006/metadata/properties" ma:root="true" ma:fieldsID="c97caf6035d8bdc6b1bdf3333dc24de1" ns1:_="" ns2:_="">
    <xsd:import namespace="http://schemas.microsoft.com/sharepoint/v3"/>
    <xsd:import namespace="9c7a3f5a-103c-4077-9cda-80f1a39582e5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Bemerkung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c7a3f5a-103c-4077-9cda-80f1a39582e5" elementFormDefault="qualified">
    <xsd:import namespace="http://schemas.microsoft.com/office/2006/documentManagement/types"/>
    <xsd:import namespace="http://schemas.microsoft.com/office/infopath/2007/PartnerControls"/>
    <xsd:element name="Bemerkungen" ma:index="10" nillable="true" ma:displayName="Comments" ma:default="" ma:internalName="Bemerkungen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emerkungen xmlns="9c7a3f5a-103c-4077-9cda-80f1a39582e5" xsi:nil="true"/>
    <PublishingExpirationDate xmlns="http://schemas.microsoft.com/sharepoint/v3" xsi:nil="true"/>
    <PublishingStartDate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982EF20B-302E-40BB-A54A-A061368995BE}">
  <ds:schemaRefs>
    <ds:schemaRef ds:uri="http://schemas.microsoft.com/office/2006/metadata/longProperties"/>
  </ds:schemaRefs>
</ds:datastoreItem>
</file>

<file path=customXml/itemProps2.xml><?xml version="1.0" encoding="utf-8"?>
<ds:datastoreItem xmlns:ds="http://schemas.openxmlformats.org/officeDocument/2006/customXml" ds:itemID="{54BE1329-9AE7-4C23-80B7-8F115BD7A5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c7a3f5a-103c-4077-9cda-80f1a39582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B783952-990F-40EC-88E4-15BAE7559889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F7BD1586-89C3-4104-84AC-9EE2E83067CD}">
  <ds:schemaRefs>
    <ds:schemaRef ds:uri="http://schemas.microsoft.com/sharepoint/v3"/>
    <ds:schemaRef ds:uri="9c7a3f5a-103c-4077-9cda-80f1a39582e5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4232</TotalTime>
  <Words>1638</Words>
  <Application>Microsoft Office PowerPoint</Application>
  <PresentationFormat>On-screen Show (4:3)</PresentationFormat>
  <Paragraphs>220</Paragraphs>
  <Slides>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TeleGrotesk Headline Ultra</vt:lpstr>
      <vt:lpstr>Tele-GroteskFet</vt:lpstr>
      <vt:lpstr>Tele-GroteskNor</vt:lpstr>
      <vt:lpstr>Tele-GroteskUlt</vt:lpstr>
      <vt:lpstr>Wingdings</vt:lpstr>
      <vt:lpstr>1_TELEKOM_Master_DE_RC6 Kopie</vt:lpstr>
      <vt:lpstr>TELEKOM_Master_DE_RC6 Kopie</vt:lpstr>
      <vt:lpstr>think-cell Folie</vt:lpstr>
      <vt:lpstr>think-cell Slide</vt:lpstr>
      <vt:lpstr>Bad actors</vt:lpstr>
      <vt:lpstr>Pilot</vt:lpstr>
      <vt:lpstr>PowerPoint Presentation</vt:lpstr>
      <vt:lpstr>PowerPoint Presentation</vt:lpstr>
      <vt:lpstr>Data collection</vt:lpstr>
      <vt:lpstr>PowerPoint Presentation</vt:lpstr>
      <vt:lpstr>PowerPoint Presentation</vt:lpstr>
      <vt:lpstr>PowerPoint Presentation</vt:lpstr>
      <vt:lpstr>Unsupervised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Labeling good actors</vt:lpstr>
      <vt:lpstr>PowerPoint Presentation</vt:lpstr>
      <vt:lpstr>Next steps</vt:lpstr>
      <vt:lpstr>SUPERVISED AUTHORS CLASSIFICATION DIFFTRACK: Methodology.</vt:lpstr>
    </vt:vector>
  </TitlesOfParts>
  <Company>Interbrand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Frank Mueller</dc:creator>
  <cp:lastModifiedBy>מאור הורנשטין</cp:lastModifiedBy>
  <cp:revision>1191</cp:revision>
  <cp:lastPrinted>2012-09-04T09:22:48Z</cp:lastPrinted>
  <dcterms:created xsi:type="dcterms:W3CDTF">2011-07-07T11:12:14Z</dcterms:created>
  <dcterms:modified xsi:type="dcterms:W3CDTF">2016-07-12T15:01:55Z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TAG2">
    <vt:lpwstr>000800f2470000000000010250600207b98007b004f000</vt:lpwstr>
  </property>
</Properties>
</file>